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6" r:id="rId3"/>
    <p:sldId id="273" r:id="rId4"/>
    <p:sldId id="268" r:id="rId5"/>
    <p:sldId id="281" r:id="rId6"/>
    <p:sldId id="282" r:id="rId7"/>
    <p:sldId id="270" r:id="rId8"/>
    <p:sldId id="280" r:id="rId9"/>
    <p:sldId id="271" r:id="rId10"/>
    <p:sldId id="272" r:id="rId11"/>
    <p:sldId id="274" r:id="rId12"/>
    <p:sldId id="275" r:id="rId13"/>
    <p:sldId id="276" r:id="rId14"/>
    <p:sldId id="27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2121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9D6ED4-1A38-4339-8D9F-2E510E7C9238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59E3BE-5D91-464F-A1BF-AA597C2A6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184A-1072-42E5-8556-1AD99AA669B1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63E9-1B64-4B5C-84D4-286C2080D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BC71-FC09-4BC2-A5C8-0094E163EAA9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9444-4DB4-4E24-B968-4CAFE18F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1001-F2C3-472B-A780-BC028DF323A4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5E20-8685-4029-8A94-ED9A41602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ABE9A-6215-471D-A365-300982970BBB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4BB7-EB82-4FE4-922F-7C939473F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0D30-5C21-4C8A-B1AA-6F01335C9211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F791A-0DF0-4831-BA69-99BE60C82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87685-D604-4BED-B4FD-170FBF9C7020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15FCA-09E5-4A99-A590-40A9DB7D7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C137-8F3F-42B6-8BBC-BA814B29645F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0495C-670F-4DCA-AE7C-A1C888A52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85E2-9709-4F13-9A95-1443B527D00C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63A1-4400-46DA-A3EB-1723EE9DA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98EE-ED0B-4F33-B5DE-41AE608719C2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95B43-4A1C-4B9F-96B3-F4C249FBB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9AAA-4DC7-4B29-B97A-A5F7C485F696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C9F2-3E89-4946-846E-BBDC836BA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BA40-A767-4583-A601-9FA057986123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8B7B-891B-450C-84E4-58F60F3A1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24E6EB-5098-4E3F-BD83-2BC3FE052776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C1AD53-67B3-41E5-B0CD-9D7352D05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4000">
    <p:pull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8.png"/><Relationship Id="rId10" Type="http://schemas.openxmlformats.org/officeDocument/2006/relationships/image" Target="../media/image42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pn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2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hyperlink" Target="mailto:Novikova-NV@i.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0" y="2781300"/>
            <a:ext cx="91440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52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413"/>
            <a:ext cx="4356100" cy="5113337"/>
          </a:xfrm>
          <a:effectLst>
            <a:outerShdw blurRad="50800" dist="38100" dir="18900000" algn="bl" rotWithShape="0">
              <a:schemeClr val="bg1">
                <a:lumMod val="75000"/>
                <a:alpha val="40000"/>
              </a:scheme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У  2015 РОЦІ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НА БІОЛОГО-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ТЕХНОЛОГІЧНОМУ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ФАКУЛЬТЕТІ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3154" y="853282"/>
            <a:ext cx="79216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851275" y="1125538"/>
            <a:ext cx="5292725" cy="5183187"/>
          </a:xfrm>
          <a:prstGeom prst="rect">
            <a:avLst/>
          </a:prstGeom>
          <a:effectLst>
            <a:outerShdw blurRad="50800" dist="381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>
              <a:solidFill>
                <a:srgbClr val="008000"/>
              </a:solidFill>
              <a:latin typeface="Franklin Gothic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ВІДКРИТО СПЕЦІАЛЬНІСТЬ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181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“ХАРЧОВІ ТЕХНОЛОГІЇ”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12" name="Рисунок 11" descr="C:\Users\Виталий\Desktop\Презентация1214.jpg"/>
          <p:cNvPicPr/>
          <p:nvPr/>
        </p:nvPicPr>
        <p:blipFill>
          <a:blip r:embed="rId3" cstate="print"/>
          <a:srcRect l="34819" t="65192" r="34617"/>
          <a:stretch>
            <a:fillRect/>
          </a:stretch>
        </p:blipFill>
        <p:spPr bwMode="auto">
          <a:xfrm>
            <a:off x="8388424" y="188640"/>
            <a:ext cx="576065" cy="576064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8288989" y="838200"/>
            <a:ext cx="79216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14" name="Picture 2" descr="D:\РЕКЛАМА КИНОСТУДИЯ\реклама специальность\dct.jpg"/>
          <p:cNvPicPr>
            <a:picLocks noChangeAspect="1" noChangeArrowheads="1"/>
          </p:cNvPicPr>
          <p:nvPr/>
        </p:nvPicPr>
        <p:blipFill>
          <a:blip r:embed="rId4" cstate="print"/>
          <a:srcRect l="4510" r="3690"/>
          <a:stretch>
            <a:fillRect/>
          </a:stretch>
        </p:blipFill>
        <p:spPr bwMode="auto">
          <a:xfrm>
            <a:off x="323528" y="3573016"/>
            <a:ext cx="3456384" cy="2506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212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" y="-31750"/>
            <a:ext cx="971550" cy="971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0" y="2924175"/>
            <a:ext cx="9144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692150"/>
            <a:ext cx="7921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23557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654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560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3561" name="Подзаголовок 2"/>
          <p:cNvSpPr txBox="1">
            <a:spLocks/>
          </p:cNvSpPr>
          <p:nvPr/>
        </p:nvSpPr>
        <p:spPr bwMode="auto">
          <a:xfrm>
            <a:off x="1331913" y="13414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3562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1557338"/>
            <a:ext cx="3889375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8313" y="1341438"/>
            <a:ext cx="4319587" cy="52562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59338" y="1341438"/>
            <a:ext cx="3889375" cy="50403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0" y="1052513"/>
            <a:ext cx="9144000" cy="57626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НАВЧАЛЬНІ  ЕКСКУРСІЇ  –  ПОЧУВАЄМО  СЕБЕ  ТЕХНОЛОГАМИ !</a:t>
            </a: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7" name="Рисунок 26" descr="G:\плакат Поддубняк РЕКЛАМА ЕДА 2017\плакат _ лето 2017\DSCN3687.JPG"/>
          <p:cNvPicPr/>
          <p:nvPr/>
        </p:nvPicPr>
        <p:blipFill>
          <a:blip r:embed="rId4" cstate="print">
            <a:lum contrast="20000"/>
          </a:blip>
          <a:srcRect l="5737" t="4368" b="17230"/>
          <a:stretch>
            <a:fillRect/>
          </a:stretch>
        </p:blipFill>
        <p:spPr bwMode="auto">
          <a:xfrm>
            <a:off x="395536" y="4725144"/>
            <a:ext cx="2867349" cy="1787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 descr="G:\плакат Поддубняк РЕКЛАМА ЕДА 2017\плакат _ лето 2017\DSCN3627.JPG"/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3563888" y="4725144"/>
            <a:ext cx="2376264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 descr="G:\плакат Поддубняк РЕКЛАМА ЕДА 2017\плакат _ лето 2017\IMG_0761.JPG"/>
          <p:cNvPicPr/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39552" y="2060848"/>
            <a:ext cx="3312368" cy="2245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 descr="G:\плакат Поддубняк РЕКЛАМА ЕДА 2017\плакат _ лето 2017\DSCN3582.JPG"/>
          <p:cNvPicPr/>
          <p:nvPr/>
        </p:nvPicPr>
        <p:blipFill>
          <a:blip r:embed="rId7" cstate="print">
            <a:lum contrast="10000"/>
          </a:blip>
          <a:srcRect b="12973"/>
          <a:stretch>
            <a:fillRect/>
          </a:stretch>
        </p:blipFill>
        <p:spPr bwMode="auto">
          <a:xfrm>
            <a:off x="4788024" y="1988840"/>
            <a:ext cx="3816424" cy="2286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Рисунок 30" descr="G:\плакат Поддубняк РЕКЛАМА ЕДА 2017\плакат _ лето 2017\DSCN3867.JPG"/>
          <p:cNvPicPr/>
          <p:nvPr/>
        </p:nvPicPr>
        <p:blipFill>
          <a:blip r:embed="rId8" cstate="print">
            <a:lum contrast="10000"/>
          </a:blip>
          <a:srcRect l="9012" t="17031" b="13305"/>
          <a:stretch>
            <a:fillRect/>
          </a:stretch>
        </p:blipFill>
        <p:spPr bwMode="auto">
          <a:xfrm>
            <a:off x="6228184" y="4653136"/>
            <a:ext cx="266429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C:\Users\Виталий\Desktop\Презентация1214.jpg"/>
          <p:cNvPicPr/>
          <p:nvPr/>
        </p:nvPicPr>
        <p:blipFill>
          <a:blip r:embed="rId9" cstate="print"/>
          <a:srcRect l="34819" t="65192" r="34617"/>
          <a:stretch>
            <a:fillRect/>
          </a:stretch>
        </p:blipFill>
        <p:spPr bwMode="auto">
          <a:xfrm>
            <a:off x="8316416" y="116632"/>
            <a:ext cx="576065" cy="576064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8172450" y="692150"/>
            <a:ext cx="7921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36513" y="2924175"/>
            <a:ext cx="9144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 </a:t>
            </a: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692150"/>
            <a:ext cx="7921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24581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654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4584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4585" name="Подзаголовок 2"/>
          <p:cNvSpPr txBox="1">
            <a:spLocks/>
          </p:cNvSpPr>
          <p:nvPr/>
        </p:nvSpPr>
        <p:spPr bwMode="auto">
          <a:xfrm>
            <a:off x="1331913" y="13414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4586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1557338"/>
            <a:ext cx="3889375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8313" y="1412875"/>
            <a:ext cx="4319587" cy="52562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59338" y="1341438"/>
            <a:ext cx="3889375" cy="50403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0825" y="981075"/>
            <a:ext cx="8677275" cy="5762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НАШІ  СТУДЕНТИ – ОКРАСА СВЯТ  УНІВЕРСИТЕТУ 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2" name="Рисунок 21" descr="G:\ИДЕИ   ИННОВАЦИИ\ХДАУ фото навчальна робота\14976700_120918791718591_4090029553406381149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00808"/>
            <a:ext cx="3672408" cy="2860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G:\ИДЕИ   ИННОВАЦИИ\ХДАУ фото навчальна робота\15542081_161243641019439_2214227394888593301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628800"/>
            <a:ext cx="2232248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G:\ИДЕИ   ИННОВАЦИИ\ХДАУ фото навчальна робота\15726827_167436223733514_365169342043749760_n.jpg"/>
          <p:cNvPicPr/>
          <p:nvPr/>
        </p:nvPicPr>
        <p:blipFill>
          <a:blip r:embed="rId6" cstate="print"/>
          <a:srcRect l="8358" r="10252" b="7182"/>
          <a:stretch>
            <a:fillRect/>
          </a:stretch>
        </p:blipFill>
        <p:spPr bwMode="auto">
          <a:xfrm>
            <a:off x="179512" y="1700808"/>
            <a:ext cx="2304256" cy="3317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 descr="G:\ИДЕИ   ИННОВАЦИИ\ХДАУ фото навчальна робота\17855204_223422294801573_7414588541083938689_o.jpg"/>
          <p:cNvPicPr/>
          <p:nvPr/>
        </p:nvPicPr>
        <p:blipFill>
          <a:blip r:embed="rId7" cstate="print"/>
          <a:srcRect r="5128"/>
          <a:stretch>
            <a:fillRect/>
          </a:stretch>
        </p:blipFill>
        <p:spPr bwMode="auto">
          <a:xfrm>
            <a:off x="3203848" y="4797152"/>
            <a:ext cx="266429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 descr="G:\ИДЕИ   ИННОВАЦИИ\печенье на тарелке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445224"/>
            <a:ext cx="1551021" cy="1125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C:\Users\Виталий\Desktop\Презентация1214.jpg"/>
          <p:cNvPicPr/>
          <p:nvPr/>
        </p:nvPicPr>
        <p:blipFill>
          <a:blip r:embed="rId9" cstate="print"/>
          <a:srcRect l="34819" t="65192" r="34617"/>
          <a:stretch>
            <a:fillRect/>
          </a:stretch>
        </p:blipFill>
        <p:spPr bwMode="auto">
          <a:xfrm>
            <a:off x="8316415" y="116632"/>
            <a:ext cx="648073" cy="576064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8243888" y="692150"/>
            <a:ext cx="79216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28" name="Picture 1" descr="D:\КАФЕДРА ХАРЧОВИХ ТЕХНОЛОГІЙ\НАУКА 2018 І ЗВІТИ\НАУКА СТУДЕНТИ\КЕЙТЕРИНГ _\КЕЙТЕРИНГ  обрез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5301208"/>
            <a:ext cx="1797056" cy="1200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0" y="2924175"/>
            <a:ext cx="9144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692150"/>
            <a:ext cx="7921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25605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654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5608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5609" name="Подзаголовок 2"/>
          <p:cNvSpPr txBox="1">
            <a:spLocks/>
          </p:cNvSpPr>
          <p:nvPr/>
        </p:nvSpPr>
        <p:spPr bwMode="auto">
          <a:xfrm>
            <a:off x="1331913" y="13414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5610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1557338"/>
            <a:ext cx="3889375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8313" y="1341438"/>
            <a:ext cx="4319587" cy="52562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59338" y="1341438"/>
            <a:ext cx="3889375" cy="50403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0825" y="1052513"/>
            <a:ext cx="8424863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ЗУСТРІЧІ СТУДЕНТІВ З УЧНЯМИ – ЗАВЖДИ РАДІСТЬ!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0" name="Рисунок 19" descr="G:\ИДЕИ   ИННОВАЦИИ\ХДАУ фото навчальна робота\14940140_120918625051941_4172015951269945611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00808"/>
            <a:ext cx="3312368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/>
          <p:cNvPicPr/>
          <p:nvPr/>
        </p:nvPicPr>
        <p:blipFill>
          <a:blip r:embed="rId5" cstate="print"/>
          <a:srcRect t="8333" b="3854"/>
          <a:stretch>
            <a:fillRect/>
          </a:stretch>
        </p:blipFill>
        <p:spPr bwMode="auto">
          <a:xfrm>
            <a:off x="7020272" y="1628800"/>
            <a:ext cx="1772505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C:\Users\Виталий\Desktop\Презентация1214.jpg"/>
          <p:cNvPicPr/>
          <p:nvPr/>
        </p:nvPicPr>
        <p:blipFill>
          <a:blip r:embed="rId6" cstate="print"/>
          <a:srcRect l="34819" t="65192" r="34617"/>
          <a:stretch>
            <a:fillRect/>
          </a:stretch>
        </p:blipFill>
        <p:spPr bwMode="auto">
          <a:xfrm>
            <a:off x="8244408" y="116632"/>
            <a:ext cx="648073" cy="576064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8172450" y="765175"/>
            <a:ext cx="7921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7" y="1928802"/>
            <a:ext cx="2473460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1" descr="D:\КАФЕДРА ХАРЧОВИХ ТЕХНОЛОГІЙ\НМКД И НАГРУЗКА 2017 - 2018\1 СЕМЕСТР  НАВАНТАЖЕННЯ\ДЕНЬ ОТКРЫТЫХ ДВЕРЕЙ 3 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437112"/>
            <a:ext cx="3158671" cy="2095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 descr="F:\кулинарна школа\IMG_20171103_104645.jpg"/>
          <p:cNvPicPr/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4000496" y="4357694"/>
            <a:ext cx="1579616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Рисунок 32" descr="G:\999999999999999999\9999999999999999999999999\IMG_8946.JPG"/>
          <p:cNvPicPr/>
          <p:nvPr/>
        </p:nvPicPr>
        <p:blipFill>
          <a:blip r:embed="rId10" cstate="print">
            <a:lum contrast="20000"/>
          </a:blip>
          <a:srcRect l="24485" t="15479" r="3722" b="10565"/>
          <a:stretch>
            <a:fillRect/>
          </a:stretch>
        </p:blipFill>
        <p:spPr bwMode="auto">
          <a:xfrm>
            <a:off x="6084168" y="4581128"/>
            <a:ext cx="2714644" cy="1991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0" y="2924175"/>
            <a:ext cx="9144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692150"/>
            <a:ext cx="7921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26629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654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6632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6633" name="Подзаголовок 2"/>
          <p:cNvSpPr txBox="1">
            <a:spLocks/>
          </p:cNvSpPr>
          <p:nvPr/>
        </p:nvSpPr>
        <p:spPr bwMode="auto">
          <a:xfrm>
            <a:off x="1331913" y="13414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6634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1557338"/>
            <a:ext cx="3889375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8313" y="1341438"/>
            <a:ext cx="4319587" cy="52562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59338" y="1341438"/>
            <a:ext cx="3889375" cy="50403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0825" y="1052513"/>
            <a:ext cx="8424863" cy="57626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ЧУДОВІ  ВИРОБИ  СТУДЕНТІВ  -  ДЛЯ  ВСІХ  ЯСКРАВИХ  СВЯТ!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8" name="Рисунок 27" descr="C:\Users\Виталий\Desktop\Презентация1214.jpg"/>
          <p:cNvPicPr/>
          <p:nvPr/>
        </p:nvPicPr>
        <p:blipFill>
          <a:blip r:embed="rId4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720079" cy="648072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Прямоугольник 26"/>
          <p:cNvSpPr/>
          <p:nvPr/>
        </p:nvSpPr>
        <p:spPr>
          <a:xfrm>
            <a:off x="8027988" y="765175"/>
            <a:ext cx="79216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29" name="Picture 7" descr="D:\КАФЕДРА ХАРЧОВИХ ТЕХНОЛОГІЙ\НАУКА 2018 І ЗВІТИ\НАУКА СТУДЕНТИ\кружок ХАРЧОВИК НАУКОВЕЦЬ\11 карвинг овощ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88840"/>
            <a:ext cx="2602480" cy="2024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6" descr="D:\19 ДЕКАБРЯ 2017 ДЕНЬ сВЯТОГО нИКОЛАЯ.jpg"/>
          <p:cNvPicPr>
            <a:picLocks noChangeAspect="1" noChangeArrowheads="1"/>
          </p:cNvPicPr>
          <p:nvPr/>
        </p:nvPicPr>
        <p:blipFill>
          <a:blip r:embed="rId6" cstate="print"/>
          <a:srcRect t="3392" b="16894"/>
          <a:stretch>
            <a:fillRect/>
          </a:stretch>
        </p:blipFill>
        <p:spPr bwMode="auto">
          <a:xfrm>
            <a:off x="2987824" y="1628800"/>
            <a:ext cx="3096344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>
                <a:alpha val="86000"/>
              </a:srgb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8" descr="D:\КАФЕДРА ХАРЧОВИХ ТЕХНОЛОГІЙ\НАУКА 2018 І ЗВІТИ\НАУКА СТУДЕНТИ\кружок ХАРЧОВИК НАУКОВЕЦЬ\КАРВИНГ ОВОЩИ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988840"/>
            <a:ext cx="2673236" cy="17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Рисунок 32" descr="G:\ИДЕИ   ИННОВАЦИИ\ХДАУ фото навчальна робота\17798992_224320181378451_5126371084232925279_n.jpg"/>
          <p:cNvPicPr/>
          <p:nvPr/>
        </p:nvPicPr>
        <p:blipFill>
          <a:blip r:embed="rId8" cstate="print">
            <a:lum contrast="20000"/>
          </a:blip>
          <a:srcRect t="23830"/>
          <a:stretch>
            <a:fillRect/>
          </a:stretch>
        </p:blipFill>
        <p:spPr bwMode="auto">
          <a:xfrm>
            <a:off x="251520" y="4293096"/>
            <a:ext cx="208823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" descr="https://scontent-frt3-1.xx.fbcdn.net/v/t34.0-12/28109787_1789086218054647_856898052_n.jpg?oh=804773c29c64c645570e5a2aa59bf700&amp;oe=5AA4D09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581128"/>
            <a:ext cx="3584397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Рисунок 34" descr="G:\ИДЕИ   ИННОВАЦИИ\ХДАУ фото навчальна робота\17903622_224846024659200_4806339475891878070_n.jpg"/>
          <p:cNvPicPr/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6876256" y="4077072"/>
            <a:ext cx="194421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0" y="2924175"/>
            <a:ext cx="9144000" cy="285432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2450" y="765175"/>
            <a:ext cx="7921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27653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654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7656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7657" name="Подзаголовок 2"/>
          <p:cNvSpPr txBox="1">
            <a:spLocks/>
          </p:cNvSpPr>
          <p:nvPr/>
        </p:nvSpPr>
        <p:spPr bwMode="auto">
          <a:xfrm>
            <a:off x="1331913" y="13414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7658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1557338"/>
            <a:ext cx="3889375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8313" y="1341438"/>
            <a:ext cx="4319587" cy="52562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59338" y="1341438"/>
            <a:ext cx="3889375" cy="50403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0825" y="1196975"/>
            <a:ext cx="8424863" cy="1727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ОБЕРИ  СМАЧНУ  ПРОФЕСІЮ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ДЛЯ  УСПІШНОГО  ЖИТТЯ 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3850" y="5229225"/>
            <a:ext cx="8424863" cy="162877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600" b="1" dirty="0">
                <a:solidFill>
                  <a:srgbClr val="FF0000"/>
                </a:solidFill>
                <a:latin typeface="Franklin Gothic Demi" pitchFamily="34" charset="0"/>
              </a:rPr>
              <a:t>КОНТАКТИ</a:t>
            </a:r>
            <a:r>
              <a:rPr lang="uk-UA" sz="3200" b="1" dirty="0">
                <a:solidFill>
                  <a:srgbClr val="FF0000"/>
                </a:solidFill>
                <a:latin typeface="Franklin Gothic Demi" pitchFamily="34" charset="0"/>
              </a:rPr>
              <a:t>: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3300"/>
                </a:solidFill>
                <a:latin typeface="Franklin Gothic Demi" pitchFamily="34" charset="0"/>
              </a:rPr>
              <a:t>завідувач кафедри   Бурак Валентина Геннадіївна</a:t>
            </a:r>
            <a:endParaRPr lang="ru-RU" sz="3200" dirty="0">
              <a:solidFill>
                <a:srgbClr val="003300"/>
              </a:solidFill>
              <a:latin typeface="Franklin Gothic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3300"/>
                </a:solidFill>
                <a:latin typeface="Franklin Gothic Demi" pitchFamily="34" charset="0"/>
              </a:rPr>
              <a:t>+38(050) 98 28 332     +38(050) 64 81 386      +38(096) 03 36 710</a:t>
            </a:r>
            <a:endParaRPr lang="ru-RU" sz="3200" dirty="0">
              <a:solidFill>
                <a:srgbClr val="003300"/>
              </a:solidFill>
              <a:latin typeface="Franklin Gothic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3300"/>
                </a:solidFill>
                <a:latin typeface="Franklin Gothic Demi" pitchFamily="34" charset="0"/>
              </a:rPr>
              <a:t>Facebook</a:t>
            </a:r>
            <a:r>
              <a:rPr lang="uk-UA" sz="3200" b="1" dirty="0">
                <a:solidFill>
                  <a:srgbClr val="003300"/>
                </a:solidFill>
                <a:latin typeface="Franklin Gothic Demi" pitchFamily="34" charset="0"/>
              </a:rPr>
              <a:t>.</a:t>
            </a:r>
            <a:r>
              <a:rPr lang="en-US" sz="3200" b="1" dirty="0" err="1">
                <a:solidFill>
                  <a:srgbClr val="003300"/>
                </a:solidFill>
                <a:latin typeface="Franklin Gothic Demi" pitchFamily="34" charset="0"/>
              </a:rPr>
              <a:t>om</a:t>
            </a:r>
            <a:r>
              <a:rPr lang="en-US" sz="3200" b="1" dirty="0">
                <a:solidFill>
                  <a:srgbClr val="003300"/>
                </a:solidFill>
                <a:latin typeface="Franklin Gothic Demi" pitchFamily="34" charset="0"/>
              </a:rPr>
              <a:t>/people/</a:t>
            </a:r>
            <a:r>
              <a:rPr lang="uk-UA" sz="3200" b="1" dirty="0" err="1">
                <a:solidFill>
                  <a:srgbClr val="003300"/>
                </a:solidFill>
                <a:latin typeface="Franklin Gothic Demi" pitchFamily="34" charset="0"/>
              </a:rPr>
              <a:t>Валентина-Бурак</a:t>
            </a:r>
            <a:endParaRPr lang="ru-RU" sz="3200" dirty="0">
              <a:solidFill>
                <a:srgbClr val="003300"/>
              </a:solidFill>
              <a:latin typeface="Franklin Gothic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3300"/>
                </a:solidFill>
                <a:latin typeface="Franklin Gothic Demi" pitchFamily="34" charset="0"/>
              </a:rPr>
              <a:t>e-mail: </a:t>
            </a:r>
            <a:r>
              <a:rPr lang="en-US" sz="3200" b="1" u="sng" dirty="0">
                <a:solidFill>
                  <a:srgbClr val="003300"/>
                </a:solidFill>
                <a:latin typeface="Franklin Gothic Demi" pitchFamily="34" charset="0"/>
                <a:hlinkClick r:id="rId4"/>
              </a:rPr>
              <a:t>Novikova-NV@i.ua</a:t>
            </a:r>
            <a:r>
              <a:rPr lang="en-US" sz="3200" b="1" dirty="0">
                <a:solidFill>
                  <a:srgbClr val="003300"/>
                </a:solidFill>
                <a:latin typeface="Franklin Gothic Demi" pitchFamily="34" charset="0"/>
              </a:rPr>
              <a:t>  </a:t>
            </a:r>
            <a:endParaRPr lang="ru-RU" sz="3200" dirty="0">
              <a:solidFill>
                <a:srgbClr val="003300"/>
              </a:solidFill>
              <a:latin typeface="Franklin Gothic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3300"/>
                </a:solidFill>
                <a:latin typeface="Franklin Gothic Demi" pitchFamily="34" charset="0"/>
              </a:rPr>
              <a:t>сайт ХДАУ: </a:t>
            </a:r>
            <a:r>
              <a:rPr lang="uk-UA" sz="3200" b="1" dirty="0" err="1">
                <a:solidFill>
                  <a:srgbClr val="003300"/>
                </a:solidFill>
                <a:latin typeface="Franklin Gothic Demi" pitchFamily="34" charset="0"/>
              </a:rPr>
              <a:t>www.ksau.kherson.ua</a:t>
            </a:r>
            <a:endParaRPr lang="ru-RU" sz="3200" dirty="0">
              <a:solidFill>
                <a:srgbClr val="003300"/>
              </a:solidFill>
              <a:latin typeface="Franklin Gothic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4" name="Рисунок 23" descr="G:\999999999999999999\9999999999999999999999999\Херсон фест\18670972_245600199250449_5594676634854851922_n.jpg"/>
          <p:cNvPicPr/>
          <p:nvPr/>
        </p:nvPicPr>
        <p:blipFill>
          <a:blip r:embed="rId5" cstate="print">
            <a:lum contrast="10000"/>
          </a:blip>
          <a:srcRect t="5556" r="6000"/>
          <a:stretch>
            <a:fillRect/>
          </a:stretch>
        </p:blipFill>
        <p:spPr bwMode="auto">
          <a:xfrm>
            <a:off x="5436096" y="2636912"/>
            <a:ext cx="316835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Картинки по запросу девушка и парень в национальных украинских костюмах с караваем "/>
          <p:cNvPicPr/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3419872" y="2636912"/>
            <a:ext cx="158417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G:\999999999999999999\9999999999999999999999999\17796186_222049444938858_726507318942972130_n.jpg"/>
          <p:cNvPicPr/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251520" y="2708920"/>
            <a:ext cx="2880320" cy="2510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 descr="C:\Users\Виталий\Desktop\Презентация1214.jpg"/>
          <p:cNvPicPr/>
          <p:nvPr/>
        </p:nvPicPr>
        <p:blipFill>
          <a:blip r:embed="rId8" cstate="print"/>
          <a:srcRect l="34819" t="65192" r="34617"/>
          <a:stretch>
            <a:fillRect/>
          </a:stretch>
        </p:blipFill>
        <p:spPr bwMode="auto">
          <a:xfrm>
            <a:off x="8244408" y="116632"/>
            <a:ext cx="648072" cy="648072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107950" y="765175"/>
            <a:ext cx="7921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0" y="3024188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43888" y="692150"/>
            <a:ext cx="79216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15365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7350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5368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15369" name="Подзаголовок 2"/>
          <p:cNvSpPr txBox="1">
            <a:spLocks/>
          </p:cNvSpPr>
          <p:nvPr/>
        </p:nvSpPr>
        <p:spPr bwMode="auto">
          <a:xfrm>
            <a:off x="1331913" y="1341438"/>
            <a:ext cx="3600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79388" y="908050"/>
            <a:ext cx="8424862" cy="5762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 181 “ХАРЧОВІ ТЕХНОЛОГІЇ”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5371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1341438"/>
            <a:ext cx="4500563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Franklin Gothic Demi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3850" y="5445125"/>
            <a:ext cx="8424863" cy="1223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356100" y="4005263"/>
            <a:ext cx="4392613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</a:p>
        </p:txBody>
      </p:sp>
      <p:pic>
        <p:nvPicPr>
          <p:cNvPr id="21" name="Picture 6" descr="D:\КАФЕДРА ХАРЧОВИХ ТЕХНОЛОГІЙ\РЕКЛАМА  181 КАФЕДРЫ И ХДАУ\ВСЯКАЯ РЕКЛАМА ИДЕИ\кексы сердеч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44824"/>
            <a:ext cx="2314575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" descr="D:\РЕКЛАМА КИНОСТУДИЯ\реклама специальность\ijrjkfl d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772816"/>
            <a:ext cx="2745433" cy="1830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539750" y="3933825"/>
            <a:ext cx="7993063" cy="2430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latin typeface="Franklin Gothic Demi" pitchFamily="34" charset="0"/>
              </a:rPr>
              <a:t>Перелік предметів,  з яких надаються сертифікати ЗНО:</a:t>
            </a:r>
            <a:endParaRPr lang="ru-RU" sz="2400" b="1" dirty="0">
              <a:solidFill>
                <a:srgbClr val="003300"/>
              </a:solidFill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428750" lvl="2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Franklin Gothic Demi" pitchFamily="34" charset="0"/>
              </a:rPr>
              <a:t>1. УКРАЇНСЬКА МОВА ТА ЛІТЕРАТУРА</a:t>
            </a:r>
          </a:p>
          <a:p>
            <a:pPr marL="1428750" lvl="2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Franklin Gothic Demi" pitchFamily="34" charset="0"/>
              </a:rPr>
              <a:t>2. МАТЕМАТИКА</a:t>
            </a:r>
            <a:endParaRPr lang="ru-RU" sz="2400" b="1" dirty="0">
              <a:solidFill>
                <a:srgbClr val="FF0000"/>
              </a:solidFill>
              <a:latin typeface="Franklin Gothic Demi" pitchFamily="34" charset="0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Franklin Gothic Demi" pitchFamily="34" charset="0"/>
              </a:rPr>
              <a:t>3. ХІМІЯ  або  БІОЛОГІЯ</a:t>
            </a:r>
            <a:endParaRPr lang="ru-RU" sz="2400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pic>
        <p:nvPicPr>
          <p:cNvPr id="28" name="Рисунок 27" descr="C:\Users\Виталий\Desktop\Презентация1214.jpg"/>
          <p:cNvPicPr/>
          <p:nvPr/>
        </p:nvPicPr>
        <p:blipFill>
          <a:blip r:embed="rId6" cstate="print"/>
          <a:srcRect l="34819" t="65192" r="34617"/>
          <a:stretch>
            <a:fillRect/>
          </a:stretch>
        </p:blipFill>
        <p:spPr bwMode="auto">
          <a:xfrm>
            <a:off x="8316415" y="116632"/>
            <a:ext cx="576065" cy="576064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0" y="2924175"/>
            <a:ext cx="9144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836613"/>
            <a:ext cx="79216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16389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7350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6392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16393" name="Подзаголовок 2"/>
          <p:cNvSpPr txBox="1">
            <a:spLocks/>
          </p:cNvSpPr>
          <p:nvPr/>
        </p:nvSpPr>
        <p:spPr bwMode="auto">
          <a:xfrm>
            <a:off x="1331913" y="13414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16394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1557338"/>
            <a:ext cx="4032250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Franklin Gothic Demi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4716463" y="1557338"/>
            <a:ext cx="4032250" cy="47513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5000" sy="550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1" name="Рисунок 20" descr="C:\Users\Виталий\Desktop\Презентация1214.jpg"/>
          <p:cNvPicPr/>
          <p:nvPr/>
        </p:nvPicPr>
        <p:blipFill>
          <a:blip r:embed="rId4" cstate="print"/>
          <a:srcRect l="34819" t="65192" r="34617"/>
          <a:stretch>
            <a:fillRect/>
          </a:stretch>
        </p:blipFill>
        <p:spPr bwMode="auto">
          <a:xfrm>
            <a:off x="8388424" y="116632"/>
            <a:ext cx="576064" cy="576064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179388" y="2060575"/>
            <a:ext cx="6913562" cy="36718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5000" sy="550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  <a:latin typeface="Franklin Gothic Demi" pitchFamily="34" charset="0"/>
              </a:rPr>
              <a:t>Ступінь вищої освіти:</a:t>
            </a:r>
            <a:r>
              <a:rPr lang="uk-UA" sz="2800" b="1" dirty="0">
                <a:latin typeface="Franklin Gothic Demi" pitchFamily="34" charset="0"/>
              </a:rPr>
              <a:t> </a:t>
            </a:r>
            <a:r>
              <a:rPr lang="uk-UA" sz="2800" b="1" dirty="0">
                <a:solidFill>
                  <a:srgbClr val="003300"/>
                </a:solidFill>
                <a:latin typeface="Franklin Gothic Demi" pitchFamily="34" charset="0"/>
              </a:rPr>
              <a:t>бакалавр;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  <a:latin typeface="Franklin Gothic Demi" pitchFamily="34" charset="0"/>
              </a:rPr>
              <a:t>Освітній рівень:</a:t>
            </a:r>
            <a:r>
              <a:rPr lang="uk-UA" sz="2800" b="1" dirty="0">
                <a:latin typeface="Franklin Gothic Demi" pitchFamily="34" charset="0"/>
              </a:rPr>
              <a:t>   </a:t>
            </a:r>
            <a:r>
              <a:rPr lang="uk-UA" sz="2800" b="1" dirty="0">
                <a:solidFill>
                  <a:srgbClr val="003300"/>
                </a:solidFill>
                <a:latin typeface="Franklin Gothic Demi" pitchFamily="34" charset="0"/>
              </a:rPr>
              <a:t>бакалавр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3300"/>
                </a:solidFill>
                <a:latin typeface="Franklin Gothic Demi" pitchFamily="34" charset="0"/>
              </a:rPr>
              <a:t>з харчових технологій;</a:t>
            </a:r>
            <a:endParaRPr lang="ru-RU" sz="2800" dirty="0">
              <a:solidFill>
                <a:srgbClr val="003300"/>
              </a:solidFill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  <a:latin typeface="Franklin Gothic Demi" pitchFamily="34" charset="0"/>
              </a:rPr>
              <a:t>Форма освіти: </a:t>
            </a:r>
            <a:r>
              <a:rPr lang="uk-UA" sz="2800" b="1" dirty="0">
                <a:solidFill>
                  <a:srgbClr val="003300"/>
                </a:solidFill>
                <a:latin typeface="Franklin Gothic Demi" pitchFamily="34" charset="0"/>
              </a:rPr>
              <a:t>денна, заочна;</a:t>
            </a:r>
            <a:endParaRPr lang="ru-RU" sz="2800" dirty="0">
              <a:solidFill>
                <a:srgbClr val="003300"/>
              </a:solidFill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  <a:latin typeface="Franklin Gothic Demi" pitchFamily="34" charset="0"/>
              </a:rPr>
              <a:t>Умови оплати</a:t>
            </a:r>
            <a:r>
              <a:rPr lang="uk-UA" sz="2800" b="1" dirty="0">
                <a:latin typeface="Franklin Gothic Demi" pitchFamily="34" charset="0"/>
              </a:rPr>
              <a:t>: </a:t>
            </a:r>
            <a:r>
              <a:rPr lang="uk-UA" sz="2800" b="1" dirty="0">
                <a:solidFill>
                  <a:srgbClr val="003300"/>
                </a:solidFill>
                <a:latin typeface="Franklin Gothic Demi" pitchFamily="34" charset="0"/>
              </a:rPr>
              <a:t>державна 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3300"/>
                </a:solidFill>
                <a:latin typeface="Franklin Gothic Demi" pitchFamily="34" charset="0"/>
              </a:rPr>
              <a:t>контрактна;</a:t>
            </a:r>
            <a:endParaRPr lang="en-US" sz="2800" b="1" dirty="0">
              <a:solidFill>
                <a:srgbClr val="003300"/>
              </a:solidFill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FF0000"/>
                </a:solidFill>
                <a:latin typeface="Franklin Gothic Demi" pitchFamily="34" charset="0"/>
              </a:rPr>
              <a:t>Термін навчання: </a:t>
            </a:r>
            <a:r>
              <a:rPr lang="uk-UA" sz="2800" dirty="0">
                <a:solidFill>
                  <a:srgbClr val="003300"/>
                </a:solidFill>
                <a:latin typeface="Franklin Gothic Demi" pitchFamily="34" charset="0"/>
              </a:rPr>
              <a:t>3 роки і 10 міс.</a:t>
            </a:r>
            <a:endParaRPr lang="ru-RU" sz="2800" dirty="0">
              <a:solidFill>
                <a:srgbClr val="003300"/>
              </a:solidFill>
              <a:latin typeface="Franklin Gothic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0" name="Picture 8" descr="ÐÐ°ÑÑÐ¸Ð½ÐºÐ¸ Ð¿Ð¾ Ð·Ð°Ð¿ÑÐ¾ÑÑ Ð±Ð°ÐºÐ°Ð»Ð°Ð²Ñ  Ð´Ð¸Ð¿Ð»Ð¾Ð¼"/>
          <p:cNvPicPr>
            <a:picLocks noChangeAspect="1" noChangeArrowheads="1"/>
          </p:cNvPicPr>
          <p:nvPr/>
        </p:nvPicPr>
        <p:blipFill>
          <a:blip r:embed="rId5" cstate="print"/>
          <a:srcRect l="4945" t="4766" r="4404" b="7065"/>
          <a:stretch>
            <a:fillRect/>
          </a:stretch>
        </p:blipFill>
        <p:spPr bwMode="auto">
          <a:xfrm>
            <a:off x="6012160" y="1844824"/>
            <a:ext cx="2385995" cy="1605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8" descr="ÐÐ°ÑÑÐ¸Ð½ÐºÐ¸ Ð¿Ð¾ Ð·Ð°Ð¿ÑÐ¾ÑÑ Ð±Ð°ÐºÐ°Ð»Ð°Ð²Ñ  Ð´Ð¸Ð¿Ð»Ð¾Ð¼"/>
          <p:cNvPicPr>
            <a:picLocks noChangeAspect="1" noChangeArrowheads="1"/>
          </p:cNvPicPr>
          <p:nvPr/>
        </p:nvPicPr>
        <p:blipFill>
          <a:blip r:embed="rId5" cstate="print"/>
          <a:srcRect l="4945" t="4766" r="4404" b="7065"/>
          <a:stretch>
            <a:fillRect/>
          </a:stretch>
        </p:blipFill>
        <p:spPr bwMode="auto">
          <a:xfrm>
            <a:off x="6372200" y="3140968"/>
            <a:ext cx="2385995" cy="1605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1619250" y="692150"/>
            <a:ext cx="6337300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316913" y="692150"/>
            <a:ext cx="79216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0" y="2924175"/>
            <a:ext cx="9144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692150"/>
            <a:ext cx="7921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17413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654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7416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17417" name="Подзаголовок 2"/>
          <p:cNvSpPr txBox="1">
            <a:spLocks/>
          </p:cNvSpPr>
          <p:nvPr/>
        </p:nvSpPr>
        <p:spPr bwMode="auto">
          <a:xfrm>
            <a:off x="1331913" y="13414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17418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1557338"/>
            <a:ext cx="3889375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0825" y="836613"/>
            <a:ext cx="8424863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СПЕЦІАЛЬНІСТЬ  181 “ХАРЧОВІ ТЕХНОЛОГІЇ”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!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72450" y="692150"/>
            <a:ext cx="7921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179388" y="1484313"/>
            <a:ext cx="8713787" cy="64928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100" b="1" dirty="0">
                <a:solidFill>
                  <a:srgbClr val="003300"/>
                </a:solidFill>
                <a:latin typeface="Franklin Gothic Demi" pitchFamily="34" charset="0"/>
                <a:cs typeface="Times New Roman" pitchFamily="18" charset="0"/>
              </a:rPr>
              <a:t>БАКАЛАВР  З  ХАРЧОВИХ   ТЕХНОЛОГІЙ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100" b="1" dirty="0">
                <a:solidFill>
                  <a:srgbClr val="003300"/>
                </a:solidFill>
                <a:latin typeface="Franklin Gothic Demi" pitchFamily="34" charset="0"/>
                <a:cs typeface="Times New Roman" pitchFamily="18" charset="0"/>
              </a:rPr>
              <a:t>МОЖЕ   ОПАНУВАТИ   ПОСАДИ: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7423" name="AutoShape 2"/>
          <p:cNvSpPr>
            <a:spLocks noChangeArrowheads="1"/>
          </p:cNvSpPr>
          <p:nvPr/>
        </p:nvSpPr>
        <p:spPr bwMode="auto">
          <a:xfrm>
            <a:off x="179388" y="2133600"/>
            <a:ext cx="3960812" cy="4248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ts val="1563"/>
              </a:lnSpc>
            </a:pPr>
            <a:endParaRPr lang="uk-UA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  <a:p>
            <a:pPr>
              <a:lnSpc>
                <a:spcPts val="1563"/>
              </a:lnSpc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начальник цеху (зміни) ; </a:t>
            </a:r>
          </a:p>
          <a:p>
            <a:pPr>
              <a:lnSpc>
                <a:spcPts val="1563"/>
              </a:lnSpc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                                                        </a:t>
            </a:r>
            <a:endParaRPr lang="ru-RU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  <a:p>
            <a:pPr>
              <a:lnSpc>
                <a:spcPts val="1563"/>
              </a:lnSpc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завідувач виробництва ; </a:t>
            </a:r>
          </a:p>
          <a:p>
            <a:pPr>
              <a:lnSpc>
                <a:spcPts val="1563"/>
              </a:lnSpc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                                              </a:t>
            </a:r>
          </a:p>
          <a:p>
            <a:pPr>
              <a:lnSpc>
                <a:spcPts val="1563"/>
              </a:lnSpc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начальник виробництва </a:t>
            </a:r>
          </a:p>
          <a:p>
            <a:pPr>
              <a:lnSpc>
                <a:spcPts val="1563"/>
              </a:lnSpc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(на підприємстві харчування) ; </a:t>
            </a:r>
          </a:p>
          <a:p>
            <a:pPr>
              <a:lnSpc>
                <a:spcPts val="1563"/>
              </a:lnSpc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  </a:t>
            </a:r>
            <a:endParaRPr lang="ru-RU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  <a:p>
            <a:pPr>
              <a:lnSpc>
                <a:spcPts val="1563"/>
              </a:lnSpc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інженер з якості ;</a:t>
            </a:r>
          </a:p>
          <a:p>
            <a:pPr>
              <a:lnSpc>
                <a:spcPts val="1563"/>
              </a:lnSpc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                                                            </a:t>
            </a:r>
            <a:endParaRPr lang="ru-RU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  <a:p>
            <a:pPr>
              <a:lnSpc>
                <a:spcPts val="1563"/>
              </a:lnSpc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інспектор з контролю якості    продукції ; </a:t>
            </a:r>
          </a:p>
          <a:p>
            <a:pPr>
              <a:lnSpc>
                <a:spcPts val="1563"/>
              </a:lnSpc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                          </a:t>
            </a:r>
            <a:endParaRPr lang="ru-RU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  <a:p>
            <a:pPr>
              <a:lnSpc>
                <a:spcPts val="1563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фахівець із якості</a:t>
            </a: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; </a:t>
            </a:r>
          </a:p>
          <a:p>
            <a:pPr>
              <a:lnSpc>
                <a:spcPts val="1563"/>
              </a:lnSpc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                                                         </a:t>
            </a:r>
            <a:endParaRPr lang="ru-RU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  <a:p>
            <a:pPr>
              <a:lnSpc>
                <a:spcPts val="1563"/>
              </a:lnSpc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аудитор з харчової безпеки ; </a:t>
            </a:r>
            <a:r>
              <a:rPr lang="uk-UA" b="1">
                <a:solidFill>
                  <a:srgbClr val="006600"/>
                </a:solidFill>
                <a:latin typeface="Franklin Gothic Demi" pitchFamily="34" charset="0"/>
                <a:cs typeface="Arial" charset="0"/>
              </a:rPr>
              <a:t>                                             </a:t>
            </a:r>
            <a:endParaRPr lang="ru-RU" b="1">
              <a:solidFill>
                <a:srgbClr val="006600"/>
              </a:solidFill>
              <a:latin typeface="Franklin Gothic Demi" pitchFamily="34" charset="0"/>
              <a:cs typeface="Arial" charset="0"/>
            </a:endParaRPr>
          </a:p>
          <a:p>
            <a:r>
              <a:rPr lang="uk-UA" sz="1400" b="1">
                <a:solidFill>
                  <a:srgbClr val="006600"/>
                </a:solidFill>
                <a:latin typeface="Franklin Gothic Demi" pitchFamily="34" charset="0"/>
                <a:cs typeface="Arial" charset="0"/>
              </a:rPr>
              <a:t>                                                               </a:t>
            </a:r>
            <a:endParaRPr lang="ru-RU" sz="1400" b="1">
              <a:solidFill>
                <a:srgbClr val="006600"/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4067175" y="1989138"/>
            <a:ext cx="4826000" cy="38877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b="1" dirty="0" smtClean="0">
              <a:solidFill>
                <a:srgbClr val="003300"/>
              </a:solidFill>
              <a:latin typeface="Franklin Gothic Demi" pitchFamily="34" charset="0"/>
              <a:cs typeface="Arial" pitchFamily="34" charset="0"/>
            </a:endParaRP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                               </a:t>
            </a:r>
            <a:endParaRPr lang="ru-RU" b="1" dirty="0" smtClean="0">
              <a:solidFill>
                <a:srgbClr val="003300"/>
              </a:solidFill>
              <a:latin typeface="Franklin Gothic Demi" pitchFamily="34" charset="0"/>
              <a:cs typeface="Arial" pitchFamily="34" charset="0"/>
            </a:endParaRP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</a:t>
            </a:r>
            <a:r>
              <a:rPr lang="uk-UA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технолог ;</a:t>
            </a:r>
            <a:endParaRPr lang="en-US" b="1" dirty="0" smtClean="0">
              <a:solidFill>
                <a:srgbClr val="003300"/>
              </a:solidFill>
              <a:latin typeface="Franklin Gothic Demi" pitchFamily="34" charset="0"/>
              <a:cs typeface="Arial" pitchFamily="34" charset="0"/>
            </a:endParaRP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>
              <a:solidFill>
                <a:srgbClr val="003300"/>
              </a:solidFill>
              <a:latin typeface="Franklin Gothic Demi" pitchFamily="34" charset="0"/>
              <a:cs typeface="Arial" pitchFamily="34" charset="0"/>
            </a:endParaRP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менеджер </a:t>
            </a:r>
            <a:r>
              <a:rPr lang="en-US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c</a:t>
            </a:r>
            <a:r>
              <a:rPr lang="ru-RU" b="1" dirty="0" err="1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истем</a:t>
            </a:r>
            <a:r>
              <a:rPr lang="ru-RU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харчової</a:t>
            </a:r>
            <a:r>
              <a:rPr lang="ru-RU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безпеки</a:t>
            </a:r>
            <a:r>
              <a:rPr lang="ru-RU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;</a:t>
            </a:r>
            <a:r>
              <a:rPr lang="uk-UA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  </a:t>
            </a: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          </a:t>
            </a: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технік – технолог;</a:t>
            </a: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                                                            </a:t>
            </a:r>
            <a:endParaRPr lang="ru-RU" b="1" dirty="0" smtClean="0">
              <a:solidFill>
                <a:srgbClr val="003300"/>
              </a:solidFill>
              <a:latin typeface="Franklin Gothic Demi" pitchFamily="34" charset="0"/>
              <a:cs typeface="Arial" pitchFamily="34" charset="0"/>
            </a:endParaRP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майстер виробництва; </a:t>
            </a: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                                                    </a:t>
            </a:r>
            <a:endParaRPr lang="ru-RU" b="1" dirty="0" smtClean="0">
              <a:solidFill>
                <a:srgbClr val="003300"/>
              </a:solidFill>
              <a:latin typeface="Franklin Gothic Demi" pitchFamily="34" charset="0"/>
              <a:cs typeface="Arial" pitchFamily="34" charset="0"/>
            </a:endParaRP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майстер виробничої лабораторії ; </a:t>
            </a: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b="1" dirty="0" smtClean="0">
              <a:solidFill>
                <a:srgbClr val="003300"/>
              </a:solidFill>
              <a:latin typeface="Franklin Gothic Demi" pitchFamily="34" charset="0"/>
              <a:cs typeface="Arial" pitchFamily="34" charset="0"/>
            </a:endParaRP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керуючий підприємством харчування;                                   </a:t>
            </a:r>
            <a:endParaRPr lang="ru-RU" b="1" dirty="0" smtClean="0">
              <a:solidFill>
                <a:srgbClr val="003300"/>
              </a:solidFill>
              <a:latin typeface="Franklin Gothic Demi" pitchFamily="34" charset="0"/>
              <a:cs typeface="Arial" pitchFamily="34" charset="0"/>
            </a:endParaRP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                                             </a:t>
            </a:r>
            <a:endParaRPr lang="ru-RU" b="1" dirty="0" smtClean="0">
              <a:solidFill>
                <a:srgbClr val="003300"/>
              </a:solidFill>
              <a:latin typeface="Franklin Gothic Demi" pitchFamily="34" charset="0"/>
              <a:cs typeface="Arial" pitchFamily="34" charset="0"/>
            </a:endParaRPr>
          </a:p>
          <a:p>
            <a:pPr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rgbClr val="003300"/>
                </a:solidFill>
                <a:latin typeface="Franklin Gothic Demi" pitchFamily="34" charset="0"/>
                <a:cs typeface="Arial" pitchFamily="34" charset="0"/>
              </a:rPr>
              <a:t> викладач професійно-технічного закладу.</a:t>
            </a:r>
            <a:endParaRPr lang="uk-UA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Arial" pitchFamily="34" charset="0"/>
            </a:endParaRPr>
          </a:p>
        </p:txBody>
      </p:sp>
      <p:pic>
        <p:nvPicPr>
          <p:cNvPr id="28" name="Рисунок 27" descr="C:\Users\Виталий\Desktop\Презентация1214.jpg"/>
          <p:cNvPicPr/>
          <p:nvPr/>
        </p:nvPicPr>
        <p:blipFill>
          <a:blip r:embed="rId4" cstate="print"/>
          <a:srcRect l="34819" t="65192" r="34617"/>
          <a:stretch>
            <a:fillRect/>
          </a:stretch>
        </p:blipFill>
        <p:spPr bwMode="auto">
          <a:xfrm>
            <a:off x="8244408" y="116632"/>
            <a:ext cx="576065" cy="576064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0" y="2924175"/>
            <a:ext cx="9144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692150"/>
            <a:ext cx="7921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18437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654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8440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18441" name="Подзаголовок 2"/>
          <p:cNvSpPr txBox="1">
            <a:spLocks/>
          </p:cNvSpPr>
          <p:nvPr/>
        </p:nvSpPr>
        <p:spPr bwMode="auto">
          <a:xfrm>
            <a:off x="1331913" y="13414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18442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1557338"/>
            <a:ext cx="3889375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0825" y="836613"/>
            <a:ext cx="8424863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СПЕЦІАЛЬНІСТЬ  181 “ХАРЧОВІ ТЕХНОЛОГІЇ”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4" name="Рисунок 23" descr="C:\Users\Виталий\Desktop\Презентация1214.jpg"/>
          <p:cNvPicPr/>
          <p:nvPr/>
        </p:nvPicPr>
        <p:blipFill>
          <a:blip r:embed="rId4" cstate="print"/>
          <a:srcRect l="34819" t="65192" r="34617"/>
          <a:stretch>
            <a:fillRect/>
          </a:stretch>
        </p:blipFill>
        <p:spPr bwMode="auto">
          <a:xfrm>
            <a:off x="8316415" y="116632"/>
            <a:ext cx="648073" cy="648072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8243888" y="765175"/>
            <a:ext cx="79216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179388" y="1412875"/>
            <a:ext cx="8713787" cy="6477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1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БАКАЛАВР  З  ХАРЧОВИХ   ТЕХНОЛОГІЙ   МОЖЕ   ПРАЦЮВАТИ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1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НА ПІДПРИЄМСТВАХ: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100" b="1" dirty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8448" name="AutoShape 2"/>
          <p:cNvSpPr>
            <a:spLocks noChangeArrowheads="1"/>
          </p:cNvSpPr>
          <p:nvPr/>
        </p:nvSpPr>
        <p:spPr bwMode="auto">
          <a:xfrm>
            <a:off x="0" y="1844675"/>
            <a:ext cx="4067175" cy="41767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uk-UA" b="1" u="sng">
                <a:solidFill>
                  <a:srgbClr val="003300"/>
                </a:solidFill>
                <a:latin typeface="Franklin Gothic Demi" pitchFamily="34" charset="0"/>
              </a:rPr>
              <a:t>Підприємства  харчової  </a:t>
            </a:r>
          </a:p>
          <a:p>
            <a:pPr algn="ctr"/>
            <a:r>
              <a:rPr lang="uk-UA" b="1" u="sng">
                <a:solidFill>
                  <a:srgbClr val="003300"/>
                </a:solidFill>
                <a:latin typeface="Franklin Gothic Demi" pitchFamily="34" charset="0"/>
              </a:rPr>
              <a:t>та переробної галузей</a:t>
            </a: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, </a:t>
            </a:r>
          </a:p>
          <a:p>
            <a:pPr algn="ctr"/>
            <a:r>
              <a:rPr lang="uk-UA" b="1" u="sng">
                <a:solidFill>
                  <a:srgbClr val="003300"/>
                </a:solidFill>
                <a:latin typeface="Franklin Gothic Demi" pitchFamily="34" charset="0"/>
              </a:rPr>
              <a:t>які виробляють: </a:t>
            </a:r>
          </a:p>
          <a:p>
            <a:pPr algn="ctr"/>
            <a:endParaRPr lang="uk-UA" b="1" u="sng">
              <a:solidFill>
                <a:srgbClr val="003300"/>
              </a:solidFill>
              <a:latin typeface="Franklin Gothic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цукор, борошно, крупи, макаронні вироби,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м'ясо і м'ясні продукти,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рибу і рибні продукти,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молоко і молочні продукти,  сири,</a:t>
            </a:r>
            <a:endParaRPr lang="ru-RU">
              <a:solidFill>
                <a:srgbClr val="003300"/>
              </a:solidFill>
              <a:latin typeface="Franklin Gothic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хліб і хлібобулочні вироби,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кондитерські вироби, 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олію і жири, пиво, вино,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соки, консерви та ін.</a:t>
            </a:r>
            <a:endParaRPr lang="ru-RU">
              <a:solidFill>
                <a:srgbClr val="003300"/>
              </a:solidFill>
              <a:latin typeface="Franklin Gothic Demi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8449" name="AutoShape 2"/>
          <p:cNvSpPr>
            <a:spLocks noChangeArrowheads="1"/>
          </p:cNvSpPr>
          <p:nvPr/>
        </p:nvSpPr>
        <p:spPr bwMode="auto">
          <a:xfrm>
            <a:off x="3779838" y="2133600"/>
            <a:ext cx="5113337" cy="43910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uk-UA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  <a:p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                               </a:t>
            </a:r>
            <a:endParaRPr lang="ru-RU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18450" name="AutoShape 2"/>
          <p:cNvSpPr>
            <a:spLocks noChangeArrowheads="1"/>
          </p:cNvSpPr>
          <p:nvPr/>
        </p:nvSpPr>
        <p:spPr bwMode="auto">
          <a:xfrm>
            <a:off x="3932238" y="2286000"/>
            <a:ext cx="5113337" cy="43910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uk-UA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  <a:p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                               </a:t>
            </a:r>
            <a:endParaRPr lang="ru-RU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18451" name="Прямоугольник 28"/>
          <p:cNvSpPr>
            <a:spLocks noChangeArrowheads="1"/>
          </p:cNvSpPr>
          <p:nvPr/>
        </p:nvSpPr>
        <p:spPr bwMode="auto">
          <a:xfrm>
            <a:off x="3924300" y="2060575"/>
            <a:ext cx="5040313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u="sng">
                <a:solidFill>
                  <a:srgbClr val="003300"/>
                </a:solidFill>
                <a:latin typeface="Franklin Gothic Demi" pitchFamily="34" charset="0"/>
              </a:rPr>
              <a:t>Також  організації суміжних галузей: </a:t>
            </a:r>
          </a:p>
          <a:p>
            <a:pPr algn="ctr"/>
            <a:endParaRPr lang="uk-UA" b="1" u="sng">
              <a:solidFill>
                <a:srgbClr val="003300"/>
              </a:solidFill>
              <a:latin typeface="Franklin Gothic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вищі навчальні заклади ІІ – ІV рівня акредитації,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науково-дослідні установи,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організації з контролю якості харчових продуктів,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органи санітарно-епідеміологічної служби,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продовольчі інспекції, ветеринарні служби, державні інспекції з торгівлі та якості товарів і послуг,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органи захисту прав споживачів,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організації державного контролю в галузі сертифікації та стандартизації,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Торгова палата, </a:t>
            </a:r>
          </a:p>
          <a:p>
            <a:pPr>
              <a:buFont typeface="Wingdings" pitchFamily="2" charset="2"/>
              <a:buChar char="Ø"/>
            </a:pPr>
            <a:r>
              <a:rPr lang="uk-UA" b="1">
                <a:solidFill>
                  <a:srgbClr val="003300"/>
                </a:solidFill>
                <a:latin typeface="Franklin Gothic Demi" pitchFamily="34" charset="0"/>
              </a:rPr>
              <a:t>підприємства оптово- складського господарства та ін. </a:t>
            </a:r>
            <a:endParaRPr lang="ru-RU">
              <a:solidFill>
                <a:srgbClr val="00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0" y="2924175"/>
            <a:ext cx="9144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692150"/>
            <a:ext cx="7921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19461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654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9464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19465" name="Подзаголовок 2"/>
          <p:cNvSpPr txBox="1">
            <a:spLocks/>
          </p:cNvSpPr>
          <p:nvPr/>
        </p:nvSpPr>
        <p:spPr bwMode="auto">
          <a:xfrm>
            <a:off x="1331913" y="13414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19466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1557338"/>
            <a:ext cx="3889375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0825" y="836613"/>
            <a:ext cx="8424863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СПЕЦІАЛЬНІСТЬ  181 “ХАРЧОВІ ТЕХНОЛОГІЇ”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!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4" name="Рисунок 23" descr="C:\Users\Виталий\Desktop\Презентация1214.jpg"/>
          <p:cNvPicPr/>
          <p:nvPr/>
        </p:nvPicPr>
        <p:blipFill>
          <a:blip r:embed="rId4" cstate="print"/>
          <a:srcRect l="34819" t="65192" r="34617"/>
          <a:stretch>
            <a:fillRect/>
          </a:stretch>
        </p:blipFill>
        <p:spPr bwMode="auto">
          <a:xfrm>
            <a:off x="8316415" y="188640"/>
            <a:ext cx="648073" cy="648072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8243888" y="836613"/>
            <a:ext cx="79216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31800" y="1484313"/>
            <a:ext cx="8712200" cy="431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latin typeface="Franklin Gothic Demi" pitchFamily="34" charset="0"/>
                <a:cs typeface="Times New Roman" pitchFamily="18" charset="0"/>
              </a:rPr>
              <a:t>ПЕРЕВАГИ  СПЕЦІАЛЬНОСТІ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100" b="1" dirty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9472" name="AutoShape 2"/>
          <p:cNvSpPr>
            <a:spLocks noChangeArrowheads="1"/>
          </p:cNvSpPr>
          <p:nvPr/>
        </p:nvSpPr>
        <p:spPr bwMode="auto">
          <a:xfrm>
            <a:off x="0" y="2133600"/>
            <a:ext cx="4067175" cy="41751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uk-UA" sz="1600">
                <a:solidFill>
                  <a:srgbClr val="003300"/>
                </a:solidFill>
                <a:latin typeface="Franklin Gothic Demi" pitchFamily="34" charset="0"/>
                <a:cs typeface="Times New Roman" pitchFamily="18" charset="0"/>
              </a:rPr>
              <a:t> професії фахівців - творчі, соціально та професійно відповідальні та  затребувані ринком; </a:t>
            </a:r>
          </a:p>
          <a:p>
            <a:pPr algn="just">
              <a:buFont typeface="Wingdings" pitchFamily="2" charset="2"/>
              <a:buChar char="Ø"/>
            </a:pPr>
            <a:endParaRPr lang="uk-UA" sz="1600">
              <a:solidFill>
                <a:srgbClr val="0033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1600">
                <a:solidFill>
                  <a:srgbClr val="003300"/>
                </a:solidFill>
                <a:latin typeface="Franklin Gothic Demi" pitchFamily="34" charset="0"/>
                <a:cs typeface="Times New Roman" pitchFamily="18" charset="0"/>
              </a:rPr>
              <a:t> низький ризик безробіття  фахівців;</a:t>
            </a:r>
          </a:p>
          <a:p>
            <a:pPr algn="just">
              <a:buFont typeface="Wingdings" pitchFamily="2" charset="2"/>
              <a:buChar char="Ø"/>
            </a:pPr>
            <a:endParaRPr lang="uk-UA" sz="1600">
              <a:solidFill>
                <a:srgbClr val="0033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1600">
                <a:solidFill>
                  <a:srgbClr val="003300"/>
                </a:solidFill>
                <a:latin typeface="Franklin Gothic Demi" pitchFamily="34" charset="0"/>
                <a:cs typeface="Times New Roman" pitchFamily="18" charset="0"/>
              </a:rPr>
              <a:t> у кризові періоди харчова галузь завжди є  об'єктом надходження  іноземних інвестицій,</a:t>
            </a:r>
          </a:p>
          <a:p>
            <a:pPr algn="just"/>
            <a:endParaRPr lang="uk-UA" sz="1600">
              <a:solidFill>
                <a:srgbClr val="0033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1600">
                <a:solidFill>
                  <a:srgbClr val="003300"/>
                </a:solidFill>
                <a:latin typeface="Franklin Gothic Demi" pitchFamily="34" charset="0"/>
                <a:cs typeface="Times New Roman" pitchFamily="18" charset="0"/>
              </a:rPr>
              <a:t> приділяється увага циклу дисциплін з громадського харчування, що створює додаткові  переваги при працевлаштуванні; </a:t>
            </a:r>
          </a:p>
          <a:p>
            <a:pPr>
              <a:buFont typeface="Wingdings" pitchFamily="2" charset="2"/>
              <a:buChar char="Ø"/>
            </a:pPr>
            <a:endParaRPr lang="ru-RU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9473" name="AutoShape 2"/>
          <p:cNvSpPr>
            <a:spLocks noChangeArrowheads="1"/>
          </p:cNvSpPr>
          <p:nvPr/>
        </p:nvSpPr>
        <p:spPr bwMode="auto">
          <a:xfrm>
            <a:off x="3779838" y="2133600"/>
            <a:ext cx="5113337" cy="43910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uk-UA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  <a:p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                               </a:t>
            </a:r>
            <a:endParaRPr lang="ru-RU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19474" name="AutoShape 2"/>
          <p:cNvSpPr>
            <a:spLocks noChangeArrowheads="1"/>
          </p:cNvSpPr>
          <p:nvPr/>
        </p:nvSpPr>
        <p:spPr bwMode="auto">
          <a:xfrm>
            <a:off x="3932238" y="2286000"/>
            <a:ext cx="5113337" cy="43910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uk-UA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  <a:p>
            <a:r>
              <a:rPr lang="uk-UA" b="1">
                <a:solidFill>
                  <a:srgbClr val="003300"/>
                </a:solidFill>
                <a:latin typeface="Franklin Gothic Demi" pitchFamily="34" charset="0"/>
                <a:cs typeface="Arial" charset="0"/>
              </a:rPr>
              <a:t>                                </a:t>
            </a:r>
            <a:endParaRPr lang="ru-RU" b="1">
              <a:solidFill>
                <a:srgbClr val="003300"/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19475" name="Прямоугольник 28"/>
          <p:cNvSpPr>
            <a:spLocks noChangeArrowheads="1"/>
          </p:cNvSpPr>
          <p:nvPr/>
        </p:nvSpPr>
        <p:spPr bwMode="auto">
          <a:xfrm>
            <a:off x="3924300" y="2349500"/>
            <a:ext cx="5040313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1600">
                <a:solidFill>
                  <a:srgbClr val="003300"/>
                </a:solidFill>
                <a:latin typeface="Franklin Gothic Demi" pitchFamily="34" charset="0"/>
                <a:cs typeface="Times New Roman" pitchFamily="18" charset="0"/>
              </a:rPr>
              <a:t> технологу не загрожує  звільнення </a:t>
            </a:r>
          </a:p>
          <a:p>
            <a:pPr>
              <a:spcBef>
                <a:spcPct val="20000"/>
              </a:spcBef>
            </a:pPr>
            <a:r>
              <a:rPr lang="uk-UA" sz="1600">
                <a:solidFill>
                  <a:srgbClr val="003300"/>
                </a:solidFill>
                <a:latin typeface="Franklin Gothic Demi" pitchFamily="34" charset="0"/>
                <a:cs typeface="Times New Roman" pitchFamily="18" charset="0"/>
              </a:rPr>
              <a:t>за  досягненням  зрілого віку;</a:t>
            </a:r>
          </a:p>
          <a:p>
            <a:pPr>
              <a:spcBef>
                <a:spcPct val="20000"/>
              </a:spcBef>
            </a:pPr>
            <a:r>
              <a:rPr lang="uk-UA" sz="1600">
                <a:solidFill>
                  <a:srgbClr val="003300"/>
                </a:solidFill>
                <a:latin typeface="Franklin Gothic Demi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1600">
                <a:solidFill>
                  <a:srgbClr val="003300"/>
                </a:solidFill>
                <a:latin typeface="Franklin Gothic Demi" pitchFamily="34" charset="0"/>
                <a:cs typeface="Times New Roman" pitchFamily="18" charset="0"/>
              </a:rPr>
              <a:t> харчова галузь  не  схильна до сильних кризових  ринкових  явищ;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uk-UA" sz="1600">
              <a:solidFill>
                <a:srgbClr val="003300"/>
              </a:solidFill>
              <a:latin typeface="Franklin Gothic Dem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uk-UA" sz="1600">
                <a:solidFill>
                  <a:srgbClr val="003300"/>
                </a:solidFill>
                <a:latin typeface="Franklin Gothic Demi" pitchFamily="34" charset="0"/>
                <a:cs typeface="Times New Roman" pitchFamily="18" charset="0"/>
              </a:rPr>
              <a:t> високий стабільний доход.</a:t>
            </a:r>
          </a:p>
          <a:p>
            <a:pPr algn="ctr"/>
            <a:endParaRPr lang="ru-RU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25" name="Picture 2" descr="G:\ИДЕИ   ИННОВАЦИИ\ХДАУ фото навчальна робота\IMG_8504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9051" t="11151" b="29000"/>
          <a:stretch>
            <a:fillRect/>
          </a:stretch>
        </p:blipFill>
        <p:spPr bwMode="auto">
          <a:xfrm>
            <a:off x="4644008" y="4581128"/>
            <a:ext cx="3714191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36513" y="2852738"/>
            <a:ext cx="9107487" cy="285273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692150"/>
            <a:ext cx="7921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20485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654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0488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0489" name="Подзаголовок 2"/>
          <p:cNvSpPr txBox="1">
            <a:spLocks/>
          </p:cNvSpPr>
          <p:nvPr/>
        </p:nvSpPr>
        <p:spPr bwMode="auto">
          <a:xfrm>
            <a:off x="1331913" y="13414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0490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1557338"/>
            <a:ext cx="3889375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8313" y="1341438"/>
            <a:ext cx="4319587" cy="52562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59338" y="1341438"/>
            <a:ext cx="3889375" cy="50403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323850" y="1125538"/>
            <a:ext cx="8424863" cy="5746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НАВЧАЛЬНИЙ  ПРОЦЕС  -  ПОЧАТОК МАЙСТЕРНОСТІ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3075" name="Picture 3" descr="G:\ИДЕИ   ИННОВАЦИИ\ХДАУ фото навчальна робота\IMG_8516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3801" r="10626"/>
          <a:stretch>
            <a:fillRect/>
          </a:stretch>
        </p:blipFill>
        <p:spPr bwMode="auto">
          <a:xfrm>
            <a:off x="3923928" y="5157192"/>
            <a:ext cx="1931004" cy="1412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G:\ИДЕИ   ИННОВАЦИИ\ХДАУ фото навчальна робота\IMG_8589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12988" t="6294" b="11019"/>
          <a:stretch>
            <a:fillRect/>
          </a:stretch>
        </p:blipFill>
        <p:spPr bwMode="auto">
          <a:xfrm>
            <a:off x="5148063" y="1844824"/>
            <a:ext cx="3750863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 descr="G:\плакат Поддубняк РЕКЛАМА ЕДА 2017\плакат _ лето 2017\IMG_3199.JPG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251520" y="1988840"/>
            <a:ext cx="2808312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 descr="C:\Users\Виталий\Desktop\Презентация1214.jpg"/>
          <p:cNvPicPr/>
          <p:nvPr/>
        </p:nvPicPr>
        <p:blipFill>
          <a:blip r:embed="rId7" cstate="print"/>
          <a:srcRect l="34819" t="65192" r="34617"/>
          <a:stretch>
            <a:fillRect/>
          </a:stretch>
        </p:blipFill>
        <p:spPr bwMode="auto">
          <a:xfrm>
            <a:off x="8244408" y="116632"/>
            <a:ext cx="648072" cy="648072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8172450" y="765175"/>
            <a:ext cx="7921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27" name="Picture 1" descr="D:\РЕКЛАМА КИНОСТУДИЯ\реклама специальность\все в шапочках.jpg"/>
          <p:cNvPicPr>
            <a:picLocks noChangeAspect="1" noChangeArrowheads="1"/>
          </p:cNvPicPr>
          <p:nvPr/>
        </p:nvPicPr>
        <p:blipFill>
          <a:blip r:embed="rId8" cstate="print"/>
          <a:srcRect t="23268" b="3347"/>
          <a:stretch>
            <a:fillRect/>
          </a:stretch>
        </p:blipFill>
        <p:spPr bwMode="auto">
          <a:xfrm>
            <a:off x="107504" y="4725144"/>
            <a:ext cx="3663279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3" descr="D:\РЕКЛАМА КИНОСТУДИЯ\реклама специальность\все и микроспоп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0693" y="4725144"/>
            <a:ext cx="2651787" cy="1988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" descr="D:\РЕКЛАМА КИНОСТУДИЯ\реклама специальность\блины дом.jpg"/>
          <p:cNvPicPr>
            <a:picLocks noChangeAspect="1" noChangeArrowheads="1"/>
          </p:cNvPicPr>
          <p:nvPr/>
        </p:nvPicPr>
        <p:blipFill>
          <a:blip r:embed="rId10" cstate="print"/>
          <a:srcRect l="5996"/>
          <a:stretch>
            <a:fillRect/>
          </a:stretch>
        </p:blipFill>
        <p:spPr bwMode="auto">
          <a:xfrm>
            <a:off x="3347864" y="2132856"/>
            <a:ext cx="1440160" cy="2042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36513" y="2852738"/>
            <a:ext cx="9107487" cy="28527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692150"/>
            <a:ext cx="7921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21509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654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1512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1513" name="Подзаголовок 2"/>
          <p:cNvSpPr txBox="1">
            <a:spLocks/>
          </p:cNvSpPr>
          <p:nvPr/>
        </p:nvSpPr>
        <p:spPr bwMode="auto">
          <a:xfrm>
            <a:off x="1331913" y="13414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1514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1557338"/>
            <a:ext cx="3889375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8313" y="1341438"/>
            <a:ext cx="4319587" cy="52562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59338" y="1341438"/>
            <a:ext cx="3889375" cy="50403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323850" y="1125538"/>
            <a:ext cx="8424863" cy="5746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ПРАКТИКА  СТУДЕНТІВ НА ПІДПРИЄМСТВАХ  ГАЛУЗІ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539750" y="4724400"/>
            <a:ext cx="8424863" cy="194468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ПІДПРИЄМСТВА, ЯКІ ВІДВІДУЮТЬ СТУДЕНТИ ПІД ЧАС НАВЧАННЯ </a:t>
            </a:r>
            <a:r>
              <a:rPr lang="ru-RU" sz="2400" b="1" dirty="0">
                <a:solidFill>
                  <a:srgbClr val="0033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ТА</a:t>
            </a:r>
            <a:r>
              <a:rPr lang="uk-UA" sz="2400" b="1" dirty="0">
                <a:solidFill>
                  <a:srgbClr val="0033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НА ЯКИХ ПРОХОДЯТЬ ПРАКТИКУ:</a:t>
            </a:r>
            <a:endParaRPr lang="ru-RU" sz="2400" dirty="0">
              <a:solidFill>
                <a:srgbClr val="0033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latin typeface="Franklin Gothic Demi" pitchFamily="34" charset="0"/>
              </a:rPr>
              <a:t> </a:t>
            </a:r>
            <a:endParaRPr lang="ru-RU" sz="2400" dirty="0">
              <a:solidFill>
                <a:srgbClr val="003300"/>
              </a:solidFill>
              <a:latin typeface="Franklin Gothic Dem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3300"/>
                </a:solidFill>
                <a:latin typeface="Franklin Gothic Demi" pitchFamily="34" charset="0"/>
              </a:rPr>
              <a:t>ТОВ «</a:t>
            </a:r>
            <a:r>
              <a:rPr lang="uk-UA" sz="2400" dirty="0" err="1">
                <a:solidFill>
                  <a:srgbClr val="003300"/>
                </a:solidFill>
                <a:latin typeface="Franklin Gothic Demi" pitchFamily="34" charset="0"/>
              </a:rPr>
              <a:t>Данон</a:t>
            </a:r>
            <a:r>
              <a:rPr lang="uk-UA" sz="2400" dirty="0">
                <a:solidFill>
                  <a:srgbClr val="003300"/>
                </a:solidFill>
                <a:latin typeface="Franklin Gothic Demi" pitchFamily="34" charset="0"/>
              </a:rPr>
              <a:t> - Дніпро», компанія «Грін Тім», ЗАТ «Чумак», виноробне господарство князя П.Н. Трубецького, </a:t>
            </a:r>
            <a:r>
              <a:rPr lang="uk-UA" sz="2400" dirty="0" err="1">
                <a:solidFill>
                  <a:srgbClr val="003300"/>
                </a:solidFill>
                <a:latin typeface="Franklin Gothic Demi" pitchFamily="34" charset="0"/>
              </a:rPr>
              <a:t>ПРаТ</a:t>
            </a:r>
            <a:r>
              <a:rPr lang="uk-UA" sz="2400" dirty="0">
                <a:solidFill>
                  <a:srgbClr val="003300"/>
                </a:solidFill>
                <a:latin typeface="Franklin Gothic Demi" pitchFamily="34" charset="0"/>
              </a:rPr>
              <a:t> «Херсонський хлібокомбінат», Дім марочних </a:t>
            </a:r>
            <a:r>
              <a:rPr lang="uk-UA" sz="2400" dirty="0" err="1">
                <a:solidFill>
                  <a:srgbClr val="003300"/>
                </a:solidFill>
                <a:latin typeface="Franklin Gothic Demi" pitchFamily="34" charset="0"/>
              </a:rPr>
              <a:t>кон'яків</a:t>
            </a:r>
            <a:r>
              <a:rPr lang="uk-UA" sz="2400" dirty="0">
                <a:solidFill>
                  <a:srgbClr val="003300"/>
                </a:solidFill>
                <a:latin typeface="Franklin Gothic Demi" pitchFamily="34" charset="0"/>
              </a:rPr>
              <a:t>  «Таврія», ПП </a:t>
            </a:r>
            <a:r>
              <a:rPr lang="uk-UA" sz="2400" dirty="0" err="1">
                <a:solidFill>
                  <a:srgbClr val="003300"/>
                </a:solidFill>
                <a:latin typeface="Franklin Gothic Demi" pitchFamily="34" charset="0"/>
              </a:rPr>
              <a:t>Урсуленко</a:t>
            </a:r>
            <a:r>
              <a:rPr lang="uk-UA" sz="2400" dirty="0">
                <a:solidFill>
                  <a:srgbClr val="003300"/>
                </a:solidFill>
                <a:latin typeface="Franklin Gothic Demi" pitchFamily="34" charset="0"/>
              </a:rPr>
              <a:t> О.А. «Оса» та інші.</a:t>
            </a:r>
            <a:endParaRPr lang="ru-RU" sz="2400" dirty="0">
              <a:solidFill>
                <a:srgbClr val="003300"/>
              </a:solidFill>
              <a:latin typeface="Franklin Gothic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6" name="Рисунок 25" descr="G:\999999999999999999\9999999999999999999999999\21730803_289385338205268_7393403793803209658_n.jpg"/>
          <p:cNvPicPr/>
          <p:nvPr/>
        </p:nvPicPr>
        <p:blipFill>
          <a:blip r:embed="rId4" cstate="print"/>
          <a:srcRect t="14847" b="14192"/>
          <a:stretch>
            <a:fillRect/>
          </a:stretch>
        </p:blipFill>
        <p:spPr bwMode="auto">
          <a:xfrm>
            <a:off x="2483768" y="1844824"/>
            <a:ext cx="396044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 descr="G:\999999999999999999\9999999999999999999999999\21751544_289385311538604_8026927632867691475_n.jpg"/>
          <p:cNvPicPr/>
          <p:nvPr/>
        </p:nvPicPr>
        <p:blipFill>
          <a:blip r:embed="rId5" cstate="print">
            <a:lum bright="1000" contrast="10000"/>
          </a:blip>
          <a:srcRect l="15038" r="25236"/>
          <a:stretch>
            <a:fillRect/>
          </a:stretch>
        </p:blipFill>
        <p:spPr bwMode="auto">
          <a:xfrm>
            <a:off x="5508104" y="3284984"/>
            <a:ext cx="792088" cy="100811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G:\999999999999999999\9999999999999999999999999\IMG_0911.JPG"/>
          <p:cNvPicPr/>
          <p:nvPr/>
        </p:nvPicPr>
        <p:blipFill>
          <a:blip r:embed="rId6" cstate="print">
            <a:lum contrast="20000"/>
          </a:blip>
          <a:srcRect l="8757" r="2740" b="11066"/>
          <a:stretch>
            <a:fillRect/>
          </a:stretch>
        </p:blipFill>
        <p:spPr bwMode="auto">
          <a:xfrm>
            <a:off x="6804248" y="1772816"/>
            <a:ext cx="187220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G:\999999999999999999\9999999999999999999999999\IMG_0825.JPG"/>
          <p:cNvPicPr/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251520" y="1844824"/>
            <a:ext cx="1944216" cy="2694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 descr="C:\Users\Виталий\Desktop\Презентация1214.jpg"/>
          <p:cNvPicPr/>
          <p:nvPr/>
        </p:nvPicPr>
        <p:blipFill>
          <a:blip r:embed="rId8" cstate="print"/>
          <a:srcRect l="34819" t="65192" r="34617"/>
          <a:stretch>
            <a:fillRect/>
          </a:stretch>
        </p:blipFill>
        <p:spPr bwMode="auto">
          <a:xfrm>
            <a:off x="8244408" y="116632"/>
            <a:ext cx="576065" cy="576064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8172450" y="765175"/>
            <a:ext cx="7921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/>
          <a:srcRect t="58400"/>
          <a:stretch>
            <a:fillRect/>
          </a:stretch>
        </p:blipFill>
        <p:spPr bwMode="auto">
          <a:xfrm>
            <a:off x="0" y="2924175"/>
            <a:ext cx="9144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692150"/>
            <a:ext cx="7921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22533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654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одзаголовок 2"/>
          <p:cNvSpPr txBox="1">
            <a:spLocks/>
          </p:cNvSpPr>
          <p:nvPr/>
        </p:nvSpPr>
        <p:spPr bwMode="auto">
          <a:xfrm>
            <a:off x="4643438" y="1125538"/>
            <a:ext cx="42846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>
              <a:solidFill>
                <a:srgbClr val="008000"/>
              </a:solidFill>
              <a:latin typeface="Franklin Gothic Dem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00563" y="2133600"/>
            <a:ext cx="4319587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2536" name="Подзаголовок 2"/>
          <p:cNvSpPr txBox="1">
            <a:spLocks/>
          </p:cNvSpPr>
          <p:nvPr/>
        </p:nvSpPr>
        <p:spPr bwMode="auto">
          <a:xfrm>
            <a:off x="2411413" y="14843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2537" name="Подзаголовок 2"/>
          <p:cNvSpPr txBox="1">
            <a:spLocks/>
          </p:cNvSpPr>
          <p:nvPr/>
        </p:nvSpPr>
        <p:spPr bwMode="auto">
          <a:xfrm>
            <a:off x="1331913" y="13414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22538" name="Подзаголовок 2"/>
          <p:cNvSpPr txBox="1">
            <a:spLocks/>
          </p:cNvSpPr>
          <p:nvPr/>
        </p:nvSpPr>
        <p:spPr bwMode="auto">
          <a:xfrm>
            <a:off x="4643438" y="2205038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uk-UA" sz="2400" b="1" i="1">
              <a:solidFill>
                <a:srgbClr val="336699"/>
              </a:solidFill>
              <a:latin typeface="Franklin Gothic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1557338"/>
            <a:ext cx="3889375" cy="43735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8313" y="1341438"/>
            <a:ext cx="4319587" cy="52562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59338" y="1341438"/>
            <a:ext cx="3889375" cy="50403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0825" y="1196975"/>
            <a:ext cx="8424863" cy="5762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НА  ВИЇЗДНИХ ПРАКТИЧНИХ  ЗАНЯТТЯХ  ПРАЦЮЄМО  З  МАЙСТРАМИ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0" name="Picture 2" descr="G:\ИДЕИ   ИННОВАЦИИ\ХДАУ фото навчальна робота\17362628_211793785964424_6861641912690873680_n.jpg"/>
          <p:cNvPicPr>
            <a:picLocks noChangeAspect="1" noChangeArrowheads="1"/>
          </p:cNvPicPr>
          <p:nvPr/>
        </p:nvPicPr>
        <p:blipFill>
          <a:blip r:embed="rId4" cstate="print"/>
          <a:srcRect l="11400" t="10709" r="15020" b="7765"/>
          <a:stretch>
            <a:fillRect/>
          </a:stretch>
        </p:blipFill>
        <p:spPr bwMode="auto">
          <a:xfrm>
            <a:off x="395536" y="4437112"/>
            <a:ext cx="2325004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 descr="G:\ИДЕИ   ИННОВАЦИИ\ХДАУ фото навчальна робота\17352322_211793775964425_8471361482028457557_n.jpg"/>
          <p:cNvPicPr/>
          <p:nvPr/>
        </p:nvPicPr>
        <p:blipFill>
          <a:blip r:embed="rId5" cstate="print"/>
          <a:srcRect b="15939"/>
          <a:stretch>
            <a:fillRect/>
          </a:stretch>
        </p:blipFill>
        <p:spPr bwMode="auto">
          <a:xfrm>
            <a:off x="395536" y="2204864"/>
            <a:ext cx="266429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G:\плакат Поддубняк РЕКЛАМА ЕДА 2017\плакат _ лето 2017\практика.jpg"/>
          <p:cNvPicPr/>
          <p:nvPr/>
        </p:nvPicPr>
        <p:blipFill>
          <a:blip r:embed="rId6" cstate="print">
            <a:lum contrast="30000"/>
          </a:blip>
          <a:srcRect r="5389"/>
          <a:stretch>
            <a:fillRect/>
          </a:stretch>
        </p:blipFill>
        <p:spPr bwMode="auto">
          <a:xfrm>
            <a:off x="5602110" y="4480520"/>
            <a:ext cx="3074346" cy="1900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G:\плакат Поддубняк РЕКЛАМА ЕДА 2017\плакат _ лето 2017\DSCN3405.JPG"/>
          <p:cNvPicPr/>
          <p:nvPr/>
        </p:nvPicPr>
        <p:blipFill>
          <a:blip r:embed="rId7" cstate="print">
            <a:lum contrast="30000"/>
          </a:blip>
          <a:srcRect l="1972" b="18322"/>
          <a:stretch>
            <a:fillRect/>
          </a:stretch>
        </p:blipFill>
        <p:spPr bwMode="auto">
          <a:xfrm>
            <a:off x="6067538" y="2204369"/>
            <a:ext cx="2608918" cy="17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G:\плакат Поддубняк РЕКЛАМА ЕДА 2017\плакат _ лето 2017\siYluy1nS5c.jpg"/>
          <p:cNvPicPr/>
          <p:nvPr/>
        </p:nvPicPr>
        <p:blipFill>
          <a:blip r:embed="rId8" cstate="print">
            <a:lum contrast="30000"/>
          </a:blip>
          <a:srcRect l="13772" r="23959"/>
          <a:stretch>
            <a:fillRect/>
          </a:stretch>
        </p:blipFill>
        <p:spPr bwMode="auto">
          <a:xfrm>
            <a:off x="3491880" y="1844824"/>
            <a:ext cx="2136287" cy="2244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 descr="G:\999999999999999999\9999999999999999999999999\21688465_291877121289423_4747335484160742679_o.jpg"/>
          <p:cNvPicPr/>
          <p:nvPr/>
        </p:nvPicPr>
        <p:blipFill>
          <a:blip r:embed="rId9" cstate="print">
            <a:lum contrast="30000"/>
          </a:blip>
          <a:srcRect t="26496" r="19933"/>
          <a:stretch>
            <a:fillRect/>
          </a:stretch>
        </p:blipFill>
        <p:spPr bwMode="auto">
          <a:xfrm>
            <a:off x="2915816" y="4509120"/>
            <a:ext cx="2304256" cy="1699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 descr="C:\Users\Виталий\Desktop\Презентация1214.jpg"/>
          <p:cNvPicPr/>
          <p:nvPr/>
        </p:nvPicPr>
        <p:blipFill>
          <a:blip r:embed="rId10" cstate="print"/>
          <a:srcRect l="34819" t="65192" r="34617"/>
          <a:stretch>
            <a:fillRect/>
          </a:stretch>
        </p:blipFill>
        <p:spPr bwMode="auto">
          <a:xfrm>
            <a:off x="8244408" y="116632"/>
            <a:ext cx="648073" cy="576064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8172450" y="765175"/>
            <a:ext cx="7921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8000"/>
                </a:solidFill>
                <a:latin typeface="Franklin Gothic Demi" pitchFamily="34" charset="0"/>
              </a:rPr>
              <a:t>2015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 advClick="0" advTm="4000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609</Words>
  <Application>Microsoft Office PowerPoint</Application>
  <PresentationFormat>Экран (4:3)</PresentationFormat>
  <Paragraphs>182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Demi</vt:lpstr>
      <vt:lpstr>Times New Roman</vt:lpstr>
      <vt:lpstr>Wingdings</vt:lpstr>
      <vt:lpstr>Тема Office</vt:lpstr>
      <vt:lpstr>ДЕРЖАВНИЙ ВИЩИЙ НАВЧАЛЬНИЙ ЗАКЛАД  “ХЕРСОНСЬКИЙ ДЕРЖАВНИЙ АГРАРНИЙ УНІВЕРСИТЕТ”</vt:lpstr>
      <vt:lpstr>ДЕРЖАВНИЙ ВИЩИЙ НАВЧАЛЬНИЙ ЗАКЛАД  “ХЕРСОНСЬКИЙ ДЕРЖАВНИЙ АГРАРНИЙ УНІВЕРСИТЕТ”  </vt:lpstr>
      <vt:lpstr>ДЕРЖАВНИЙ ВИЩИЙ НАВЧАЛЬНИЙ ЗАКЛАД  “ХЕРСОНСЬКИЙ ДЕРЖАВНИЙ АГРАРНИЙ УНІВЕРСИТЕТ”  </vt:lpstr>
      <vt:lpstr>ДЕРЖАВНИЙ ВИЩИЙ НАВЧАЛЬНИЙ ЗАКЛАД  “ХЕРСОНСЬКИЙ ДЕРЖАВНИЙ АГРАРНИЙ УНІВЕРСИТЕТ” </vt:lpstr>
      <vt:lpstr>ДЕРЖАВНИЙ ВИЩИЙ НАВЧАЛЬНИЙ ЗАКЛАД  “ХЕРСОНСЬКИЙ ДЕРЖАВНИЙ АГРАРНИЙ УНІВЕРСИТЕТ” </vt:lpstr>
      <vt:lpstr>ДЕРЖАВНИЙ ВИЩИЙ НАВЧАЛЬНИЙ ЗАКЛАД  “ХЕРСОНСЬКИЙ ДЕРЖАВНИЙ АГРАРНИЙ УНІВЕРСИТЕТ”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 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ДЕРЖАВНИЙ ВИЩИЙ НАВЧАЛЬНИЙ ЗАКЛАД “ХЕРСОНСЬКИЙ ДЕРЖАВНИЙ АГРАРНИЙ УНІВЕРСИТЕТ” СПЕЦІАЛЬНІСТЬ 181 “ХАРЧОВІ ТЕХНОЛОГІЇ”</dc:title>
  <dc:creator>Татьяна</dc:creator>
  <cp:lastModifiedBy>Пользователь Windows</cp:lastModifiedBy>
  <cp:revision>231</cp:revision>
  <dcterms:created xsi:type="dcterms:W3CDTF">2017-09-23T17:54:30Z</dcterms:created>
  <dcterms:modified xsi:type="dcterms:W3CDTF">2018-11-06T07:12:08Z</dcterms:modified>
</cp:coreProperties>
</file>