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52" y="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50424-A123-4A71-B3F4-54033E52EBEE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1731-1DC4-4657-A81D-7C8FD14B5B8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50424-A123-4A71-B3F4-54033E52EBEE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1731-1DC4-4657-A81D-7C8FD14B5B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50424-A123-4A71-B3F4-54033E52EBEE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1731-1DC4-4657-A81D-7C8FD14B5B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50424-A123-4A71-B3F4-54033E52EBEE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1731-1DC4-4657-A81D-7C8FD14B5B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50424-A123-4A71-B3F4-54033E52EBEE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1731-1DC4-4657-A81D-7C8FD14B5B8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50424-A123-4A71-B3F4-54033E52EBEE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1731-1DC4-4657-A81D-7C8FD14B5B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50424-A123-4A71-B3F4-54033E52EBEE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1731-1DC4-4657-A81D-7C8FD14B5B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50424-A123-4A71-B3F4-54033E52EBEE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1731-1DC4-4657-A81D-7C8FD14B5B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50424-A123-4A71-B3F4-54033E52EBEE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1731-1DC4-4657-A81D-7C8FD14B5B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50424-A123-4A71-B3F4-54033E52EBEE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1731-1DC4-4657-A81D-7C8FD14B5B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50424-A123-4A71-B3F4-54033E52EBEE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7241731-1DC4-4657-A81D-7C8FD14B5B8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950424-A123-4A71-B3F4-54033E52EBEE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241731-1DC4-4657-A81D-7C8FD14B5B81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420888"/>
            <a:ext cx="8610600" cy="1828800"/>
          </a:xfrm>
        </p:spPr>
        <p:txBody>
          <a:bodyPr>
            <a:noAutofit/>
          </a:bodyPr>
          <a:lstStyle/>
          <a:p>
            <a:pPr algn="ctr"/>
            <a:r>
              <a:rPr lang="uk-UA" sz="2800" dirty="0">
                <a:ln w="10541" cmpd="sng">
                  <a:solidFill>
                    <a:schemeClr val="tx2">
                      <a:lumMod val="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Результати узагальнення анкетування за </a:t>
            </a:r>
            <a:r>
              <a:rPr lang="uk-UA" sz="2800" u="sng" dirty="0">
                <a:ln w="10541" cmpd="sng">
                  <a:solidFill>
                    <a:schemeClr val="tx2">
                      <a:lumMod val="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2016-2020 рр.</a:t>
            </a:r>
            <a:r>
              <a:rPr lang="ru-RU" sz="2800" dirty="0">
                <a:ln w="10541" cmpd="sng">
                  <a:solidFill>
                    <a:schemeClr val="tx2">
                      <a:lumMod val="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ru-RU" sz="2800" dirty="0">
                <a:ln w="10541" cmpd="sng">
                  <a:solidFill>
                    <a:schemeClr val="tx2">
                      <a:lumMod val="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</a:br>
            <a:r>
              <a:rPr lang="uk-UA" sz="2800" dirty="0">
                <a:ln w="10541" cmpd="sng">
                  <a:solidFill>
                    <a:schemeClr val="tx2">
                      <a:lumMod val="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здобувачів вищої освіти </a:t>
            </a:r>
            <a:r>
              <a:rPr lang="uk-UA" sz="2800" dirty="0" smtClean="0">
                <a:ln w="10541" cmpd="sng">
                  <a:solidFill>
                    <a:schemeClr val="tx2">
                      <a:lumMod val="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третього</a:t>
            </a:r>
            <a:br>
              <a:rPr lang="uk-UA" sz="2800" dirty="0" smtClean="0">
                <a:ln w="10541" cmpd="sng">
                  <a:solidFill>
                    <a:schemeClr val="tx2">
                      <a:lumMod val="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</a:br>
            <a:r>
              <a:rPr lang="uk-UA" sz="2800" dirty="0" smtClean="0">
                <a:ln w="10541" cmpd="sng">
                  <a:solidFill>
                    <a:schemeClr val="tx2">
                      <a:lumMod val="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uk-UA" sz="2800" dirty="0">
                <a:ln w="10541" cmpd="sng">
                  <a:solidFill>
                    <a:schemeClr val="tx2">
                      <a:lumMod val="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(</a:t>
            </a:r>
            <a:r>
              <a:rPr lang="uk-UA" sz="2800" dirty="0" err="1">
                <a:ln w="10541" cmpd="sng">
                  <a:solidFill>
                    <a:schemeClr val="tx2">
                      <a:lumMod val="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освітньо-наукового</a:t>
            </a:r>
            <a:r>
              <a:rPr lang="uk-UA" sz="2800" dirty="0">
                <a:ln w="10541" cmpd="sng">
                  <a:solidFill>
                    <a:schemeClr val="tx2">
                      <a:lumMod val="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) рівня </a:t>
            </a:r>
            <a:r>
              <a:rPr lang="ru-RU" sz="2800" dirty="0">
                <a:ln w="10541" cmpd="sng">
                  <a:solidFill>
                    <a:schemeClr val="tx2">
                      <a:lumMod val="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ru-RU" sz="2800" dirty="0">
                <a:ln w="10541" cmpd="sng">
                  <a:solidFill>
                    <a:schemeClr val="tx2">
                      <a:lumMod val="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</a:br>
            <a:r>
              <a:rPr lang="uk-UA" sz="2800" dirty="0">
                <a:ln w="10541" cmpd="sng">
                  <a:solidFill>
                    <a:schemeClr val="tx2">
                      <a:lumMod val="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207 «Водні біоресурси та аквакультура</a:t>
            </a:r>
            <a:r>
              <a:rPr lang="uk-UA" sz="2800" dirty="0" smtClean="0">
                <a:ln w="10541" cmpd="sng">
                  <a:solidFill>
                    <a:schemeClr val="tx2">
                      <a:lumMod val="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»</a:t>
            </a:r>
            <a:endParaRPr lang="ru-RU" sz="2800" dirty="0">
              <a:ln w="10541" cmpd="sng">
                <a:solidFill>
                  <a:schemeClr val="tx2">
                    <a:lumMod val="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2644" y="1340768"/>
            <a:ext cx="8928992" cy="1080120"/>
          </a:xfrm>
        </p:spPr>
        <p:txBody>
          <a:bodyPr>
            <a:normAutofit/>
          </a:bodyPr>
          <a:lstStyle/>
          <a:p>
            <a:pPr algn="ctr"/>
            <a:r>
              <a:rPr lang="uk-UA" sz="2400" dirty="0" smtClean="0">
                <a:ln>
                  <a:solidFill>
                    <a:schemeClr val="tx2">
                      <a:lumMod val="10000"/>
                    </a:schemeClr>
                  </a:solidFill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ДЕРЖАВНИЙ ВИЩИЙ НАВЧАЛЬНИЙ ЗАКЛАД </a:t>
            </a:r>
          </a:p>
          <a:p>
            <a:pPr algn="ctr"/>
            <a:r>
              <a:rPr lang="uk-UA" sz="2400" dirty="0" smtClean="0">
                <a:ln>
                  <a:solidFill>
                    <a:schemeClr val="tx2">
                      <a:lumMod val="10000"/>
                    </a:schemeClr>
                  </a:solidFill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«ХЕРСОНСЬКИЙ ДЕРЖАВНИЙ АГРАРНИЙ УНІВЕРСИТЕТ»</a:t>
            </a:r>
            <a:endParaRPr lang="ru-RU" sz="2400" dirty="0">
              <a:ln>
                <a:solidFill>
                  <a:schemeClr val="tx2">
                    <a:lumMod val="10000"/>
                  </a:schemeClr>
                </a:solidFill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509120"/>
            <a:ext cx="131445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41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1930580"/>
              </p:ext>
            </p:extLst>
          </p:nvPr>
        </p:nvGraphicFramePr>
        <p:xfrm>
          <a:off x="179512" y="188642"/>
          <a:ext cx="8784976" cy="66586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59910"/>
                <a:gridCol w="3659910"/>
                <a:gridCol w="767336"/>
                <a:gridCol w="697820"/>
              </a:tblGrid>
              <a:tr h="163908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 подобається вам дискутувати з викладачем?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 рідко вступаю в дискусію;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</a:tr>
              <a:tr h="4851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вступаю в дискусію, якщо знаю, що це мені принесе додаткові бали;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</a:tr>
              <a:tr h="4917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с)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часто дискутую, оскільки отримую задоволення від процесу навчання.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</a:tr>
              <a:tr h="163908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 завжди ви отримуєте відповіді на свої запитання?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 рідко;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</a:tr>
              <a:tr h="1639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завжди;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</a:tr>
              <a:tr h="1639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с)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ніколи.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</a:tr>
              <a:tr h="320196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Наскільки ваша активність впливає на оцінку з даної дисципліни?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 і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нколи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отримую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додаткові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бали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</a:tr>
              <a:tr h="3201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завжди отримую додаткові бали;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</a:tr>
              <a:tr h="1639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с)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ніяк не впливає.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</a:tr>
              <a:tr h="320196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Оцініть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своє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ставлення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до 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виконання завдань самостійної роботи аспіранта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  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ідко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проявляю 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зацікавленість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</a:tr>
              <a:tr h="4917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виконую, якщо знаю, що мені доведеться публічно виступати і висловлювати свою думку;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</a:tr>
              <a:tr h="3278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иконую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щоб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вигладати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не 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гірше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за 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інших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</a:tr>
              <a:tr h="3786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завжди виконую із задоволенням, бо на самостійне </a:t>
                      </a:r>
                      <a:r>
                        <a:rPr lang="uk-UA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вивчення виносять цікаві 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питання.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</a:tr>
              <a:tr h="163908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Оцініть </a:t>
                      </a: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оснащеність навчальних кабінетів сучасними технічними засобами навчання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  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оснащені;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</a:tr>
              <a:tr h="1639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частково оснащені;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</a:tr>
              <a:tr h="1639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майже всі оснащені;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</a:tr>
              <a:tr h="1639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повністю оснащені.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</a:tr>
              <a:tr h="163908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 задоволені 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наочністю викладення матеріалу за допомогою дошки, технічних засобів, наочного приладдя?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  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так;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</a:tr>
              <a:tr h="1639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ні;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</a:tr>
              <a:tr h="3278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для мене це неважливо;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</a:tr>
              <a:tr h="163908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Наскільки викладач 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міє використовувати наочність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  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завжди усе наочно;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</a:tr>
              <a:tr h="3278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частково матеріал подається наочно;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</a:tr>
              <a:tr h="3278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матеріал подається без наочності;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</a:tr>
              <a:tr h="1639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для мене це неважливо.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701" marR="3670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992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136904" cy="864096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ln>
                  <a:solidFill>
                    <a:schemeClr val="tx2">
                      <a:lumMod val="1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Академічна доброчесність</a:t>
            </a:r>
            <a:endParaRPr lang="ru-RU" b="1" dirty="0">
              <a:ln>
                <a:solidFill>
                  <a:schemeClr val="tx2">
                    <a:lumMod val="10000"/>
                  </a:schemeClr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0601040"/>
              </p:ext>
            </p:extLst>
          </p:nvPr>
        </p:nvGraphicFramePr>
        <p:xfrm>
          <a:off x="251520" y="1556792"/>
          <a:ext cx="8640960" cy="54754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11682"/>
                <a:gridCol w="2686518"/>
                <a:gridCol w="1221380"/>
                <a:gridCol w="1221380"/>
              </a:tblGrid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Питання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Варіанти відповідей, 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2018-2019 (%)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2019-2020</a:t>
                      </a:r>
                      <a:endParaRPr lang="ru-RU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(%)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</a:tr>
              <a:tr h="135913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 ознайомлені Ви з документами, що містять постанови, стандарти та процедуру дотримання академічної доброчесності?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Так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</a:tr>
              <a:tr h="5436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</a:tr>
              <a:tr h="135913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 ознайомлені Ви з видами діяльності, якi використовуються для попередження та у paзi скоєння порушень академічної доброчесності?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Так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</a:tr>
              <a:tr h="6795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</a:tr>
              <a:tr h="661328">
                <a:tc rowSpan="3"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Яким чином відбувається перевірка на плагіат наукових робіт, статей, тез тощо?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Використовується внутрішня система перевірки на плагіат наукових робіт, статей, тез 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</a:tr>
              <a:tr h="6613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Використовується зовнішня  система перевірки на плагіат наукових робіт, статей, тез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</a:tr>
              <a:tr h="2598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перевірки на плагіат не відбувається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</a:tr>
              <a:tr h="135913">
                <a:tc rowSpan="2"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 є норми академічної доброчесності вашою особистісною мотивацією/переконанням?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Так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</a:tr>
              <a:tr h="3195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</a:tr>
              <a:tr h="126004">
                <a:tc rowSpan="2"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 були випадки виявлення порушення академічної доброчесності у Вашому оточенні? 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Так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</a:tr>
              <a:tr h="3390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</a:tr>
              <a:tr h="661328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Які заходи були вжитті до порушників? (якщо були випадки)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502" marR="3750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059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22344"/>
          </a:xfrm>
        </p:spPr>
        <p:txBody>
          <a:bodyPr>
            <a:normAutofit fontScale="90000"/>
          </a:bodyPr>
          <a:lstStyle/>
          <a:p>
            <a:r>
              <a:rPr lang="uk-UA" b="1" u="sng" dirty="0" smtClean="0">
                <a:ln>
                  <a:solidFill>
                    <a:schemeClr val="tx2">
                      <a:lumMod val="10000"/>
                    </a:schemeClr>
                  </a:solidFill>
                </a:ln>
              </a:rPr>
              <a:t>Вирішення </a:t>
            </a:r>
            <a:r>
              <a:rPr lang="uk-UA" b="1" u="sng" dirty="0">
                <a:ln>
                  <a:solidFill>
                    <a:schemeClr val="tx2">
                      <a:lumMod val="10000"/>
                    </a:schemeClr>
                  </a:solidFill>
                </a:ln>
              </a:rPr>
              <a:t>конфліктних ситуацій</a:t>
            </a:r>
            <a:endParaRPr lang="ru-RU" dirty="0">
              <a:ln>
                <a:solidFill>
                  <a:schemeClr val="tx2">
                    <a:lumMod val="10000"/>
                  </a:schemeClr>
                </a:solidFill>
              </a:ln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9741866"/>
              </p:ext>
            </p:extLst>
          </p:nvPr>
        </p:nvGraphicFramePr>
        <p:xfrm>
          <a:off x="179512" y="1124748"/>
          <a:ext cx="8712969" cy="5659891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670028"/>
                <a:gridCol w="1712909"/>
                <a:gridCol w="1000131"/>
                <a:gridCol w="909525"/>
                <a:gridCol w="710188"/>
                <a:gridCol w="710188"/>
              </a:tblGrid>
              <a:tr h="6621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Питання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Варіанти відповідей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2016-2017 (%)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2017-2018</a:t>
                      </a:r>
                      <a:endParaRPr lang="ru-RU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2018-2019</a:t>
                      </a:r>
                      <a:endParaRPr lang="ru-RU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2019-2020</a:t>
                      </a:r>
                      <a:endParaRPr lang="ru-RU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</a:tr>
              <a:tr h="165543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ознайомлені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Ви з процедурою 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вирішення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конфліктних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ситуацій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Так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</a:tr>
              <a:tr h="1655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</a:tr>
              <a:tr h="165543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 були подібні випадки ( з Вами, іншими аспірантами) та як вони були вирішені?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Так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</a:tr>
              <a:tr h="1655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</a:tr>
              <a:tr h="1655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Власна відповідь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</a:tr>
              <a:tr h="165543">
                <a:tc rowSpan="2"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 ознайомлені Ви з процедурою розгляду скарг, що пов'язані з сексуальним домаганням?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Так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</a:tr>
              <a:tr h="4966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</a:tr>
              <a:tr h="165543">
                <a:tc rowSpan="3"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 були подібні випадки та як вони були вирішені?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Так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</a:tr>
              <a:tr h="1655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</a:tr>
              <a:tr h="1655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Власна відповідь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</a:tr>
              <a:tr h="165543">
                <a:tc rowSpan="2"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 ознайомлені Ви з процедурою розгляду скарг, пов’язаних з  дискримінацією (віковою, пасивною, етнічною, гендерною)?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Так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</a:tr>
              <a:tr h="8277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</a:tr>
              <a:tr h="165543">
                <a:tc rowSpan="3"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 були подібні випадки та як вони були вирішені?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так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</a:tr>
              <a:tr h="1655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</a:tr>
              <a:tr h="1655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Власна відповідь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</a:tr>
              <a:tr h="165543">
                <a:tc rowSpan="2"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 ознайомлені Ви з процедурою розгляду скарг, пов'язаних з корупцією?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Так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</a:tr>
              <a:tr h="3310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</a:tr>
              <a:tr h="165543">
                <a:tc rowSpan="3"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 були подібні випадки та як вони були вирішені?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Так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</a:tr>
              <a:tr h="2306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</a:tr>
              <a:tr h="1655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Власна відповідь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20" marR="4262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774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7787208" cy="45943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800" b="1" u="sng" dirty="0" smtClean="0">
                <a:ln>
                  <a:solidFill>
                    <a:schemeClr val="tx2">
                      <a:lumMod val="10000"/>
                    </a:schemeClr>
                  </a:solidFill>
                </a:ln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Навчання </a:t>
            </a:r>
            <a:r>
              <a:rPr lang="uk-UA" sz="2800" b="1" u="sng" dirty="0">
                <a:ln>
                  <a:solidFill>
                    <a:schemeClr val="tx2">
                      <a:lumMod val="10000"/>
                    </a:schemeClr>
                  </a:solidFill>
                </a:ln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та викладання за освітньою програмою</a:t>
            </a:r>
            <a:endParaRPr lang="ru-RU" sz="2800" dirty="0">
              <a:ln>
                <a:solidFill>
                  <a:schemeClr val="tx2">
                    <a:lumMod val="10000"/>
                  </a:schemeClr>
                </a:solidFill>
              </a:ln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0025888"/>
              </p:ext>
            </p:extLst>
          </p:nvPr>
        </p:nvGraphicFramePr>
        <p:xfrm>
          <a:off x="395536" y="908720"/>
          <a:ext cx="8352928" cy="5662573"/>
        </p:xfrm>
        <a:graphic>
          <a:graphicData uri="http://schemas.openxmlformats.org/drawingml/2006/table">
            <a:tbl>
              <a:tblPr firstRow="1" firstCol="1" bandRow="1">
                <a:tableStyleId>{6E25E649-3F16-4E02-A733-19D2CDBF48F0}</a:tableStyleId>
              </a:tblPr>
              <a:tblGrid>
                <a:gridCol w="4104456"/>
                <a:gridCol w="1440160"/>
                <a:gridCol w="720080"/>
                <a:gridCol w="792088"/>
                <a:gridCol w="648072"/>
                <a:gridCol w="648072"/>
              </a:tblGrid>
              <a:tr h="7689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Питання</a:t>
                      </a:r>
                      <a:endParaRPr lang="ru-RU" sz="16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222" marR="502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Варіанти відповідей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222" marR="502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2016-2017 (%)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222" marR="502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2017-2018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222" marR="502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018-2019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222" marR="502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2019-2020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222" marR="50222" marT="0" marB="0"/>
                </a:tc>
              </a:tr>
              <a:tr h="1857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222" marR="502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222" marR="502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222" marR="502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222" marR="502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222" marR="502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222" marR="50222" marT="0" marB="0"/>
                </a:tc>
              </a:tr>
              <a:tr h="7014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Яким формам та методам навчання віддають перевагу науково-педагогічні працівники під час викладання професійно орієнтованих дисциплін?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222" marR="50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лекції (</a:t>
                      </a:r>
                      <a:r>
                        <a:rPr lang="uk-UA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проблемні)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прак</a:t>
                      </a:r>
                      <a:r>
                        <a:rPr lang="uk-UA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заняття (дискусії)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222" marR="50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222" marR="50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222" marR="50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222" marR="50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6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222" marR="50222" marT="0" marB="0"/>
                </a:tc>
              </a:tr>
              <a:tr h="768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 є добір змісту і методів навчання та викладання обґрунтованим і зрозумілим для аспіранта?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222" marR="50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так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222" marR="50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222" marR="50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222" marR="50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222" marR="50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222" marR="50222" marT="0" marB="0"/>
                </a:tc>
              </a:tr>
              <a:tr h="7415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 відповідають запропоновані викладачем зміст, форми і методи навчання та викладання </a:t>
                      </a:r>
                      <a:r>
                        <a:rPr lang="uk-UA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студентоцентрованому</a:t>
                      </a: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підходу?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222" marR="50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так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222" marR="50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222" marR="50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222" marR="50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222" marR="50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222" marR="50222" marT="0" marB="0"/>
                </a:tc>
              </a:tr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 забезпечує заклад вищої освіти можливість вибору форм i методів навчання та викладання науково-педагогічними працівниками за принципом академічної свободи? 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222" marR="50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так</a:t>
                      </a:r>
                      <a:endParaRPr lang="ru-RU" sz="16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222" marR="50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222" marR="50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222" marR="50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222" marR="50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222" marR="50222" marT="0" marB="0"/>
                </a:tc>
              </a:tr>
              <a:tr h="768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Як відповідають інтереси здобувачів вищої освіти принципам академічної свободи?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222" marR="50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Так відповідають</a:t>
                      </a:r>
                      <a:endParaRPr lang="ru-RU" sz="16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222" marR="50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222" marR="50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222" marR="50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222" marR="50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222" marR="5022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764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uk-UA" sz="3200" b="1" u="sng" dirty="0" smtClean="0">
                <a:ln>
                  <a:solidFill>
                    <a:schemeClr val="tx2">
                      <a:lumMod val="10000"/>
                    </a:schemeClr>
                  </a:solidFill>
                </a:ln>
              </a:rPr>
              <a:t>Удосконалення </a:t>
            </a:r>
            <a:r>
              <a:rPr lang="uk-UA" sz="3200" b="1" u="sng" dirty="0" err="1">
                <a:ln>
                  <a:solidFill>
                    <a:schemeClr val="tx2">
                      <a:lumMod val="10000"/>
                    </a:schemeClr>
                  </a:solidFill>
                </a:ln>
              </a:rPr>
              <a:t>освітньо-наукової</a:t>
            </a:r>
            <a:r>
              <a:rPr lang="uk-UA" sz="3200" b="1" u="sng" dirty="0">
                <a:ln>
                  <a:solidFill>
                    <a:schemeClr val="tx2">
                      <a:lumMod val="10000"/>
                    </a:schemeClr>
                  </a:solidFill>
                </a:ln>
              </a:rPr>
              <a:t> програми </a:t>
            </a:r>
            <a:r>
              <a:rPr lang="uk-UA" sz="3200" b="1" u="sng" dirty="0" smtClean="0">
                <a:ln>
                  <a:solidFill>
                    <a:schemeClr val="tx2">
                      <a:lumMod val="10000"/>
                    </a:schemeClr>
                  </a:solidFill>
                </a:ln>
              </a:rPr>
              <a:t/>
            </a:r>
            <a:br>
              <a:rPr lang="uk-UA" sz="3200" b="1" u="sng" dirty="0" smtClean="0">
                <a:ln>
                  <a:solidFill>
                    <a:schemeClr val="tx2">
                      <a:lumMod val="10000"/>
                    </a:schemeClr>
                  </a:solidFill>
                </a:ln>
              </a:rPr>
            </a:br>
            <a:r>
              <a:rPr lang="uk-UA" sz="3200" b="1" u="sng" dirty="0">
                <a:ln>
                  <a:solidFill>
                    <a:schemeClr val="tx2">
                      <a:lumMod val="10000"/>
                    </a:schemeClr>
                  </a:solidFill>
                </a:ln>
              </a:rPr>
              <a:t>207 «Водні біоресурси та аквакультура</a:t>
            </a:r>
            <a:r>
              <a:rPr lang="uk-UA" sz="3200" b="1" u="sng" dirty="0" smtClean="0">
                <a:ln>
                  <a:solidFill>
                    <a:schemeClr val="tx2">
                      <a:lumMod val="10000"/>
                    </a:schemeClr>
                  </a:solidFill>
                </a:ln>
              </a:rPr>
              <a:t>»</a:t>
            </a:r>
            <a:endParaRPr lang="ru-RU" sz="3200" u="sng" dirty="0">
              <a:ln>
                <a:solidFill>
                  <a:schemeClr val="tx2">
                    <a:lumMod val="10000"/>
                  </a:schemeClr>
                </a:solidFill>
              </a:ln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3885778"/>
              </p:ext>
            </p:extLst>
          </p:nvPr>
        </p:nvGraphicFramePr>
        <p:xfrm>
          <a:off x="467544" y="1535519"/>
          <a:ext cx="7848872" cy="67627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18523"/>
                <a:gridCol w="1798101"/>
                <a:gridCol w="720080"/>
                <a:gridCol w="648072"/>
                <a:gridCol w="864096"/>
              </a:tblGrid>
              <a:tr h="377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Питання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Варіанти відповідей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2017-2018</a:t>
                      </a:r>
                      <a:endParaRPr lang="ru-RU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2018-2019</a:t>
                      </a:r>
                      <a:endParaRPr lang="ru-RU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2019-2020</a:t>
                      </a:r>
                      <a:endParaRPr lang="ru-RU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</a:tr>
              <a:tr h="125689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Що визначають цілі </a:t>
                      </a:r>
                      <a:r>
                        <a:rPr lang="uk-UA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освітньо-наукової</a:t>
                      </a: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програми?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Розумію цілі ОНП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</a:tr>
              <a:tr h="2320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розумію цілі ОНП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</a:tr>
              <a:tr h="2320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Потребують уточнення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</a:tr>
              <a:tr h="232041">
                <a:tc rowSpan="3"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 </a:t>
                      </a: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чому полягає унікальність </a:t>
                      </a:r>
                      <a:r>
                        <a:rPr lang="uk-UA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освітньо-наукової</a:t>
                      </a: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програми?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Задовольняє унікальність </a:t>
                      </a:r>
                      <a:r>
                        <a:rPr lang="uk-UA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ОНП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</a:tr>
              <a:tr h="2320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Не задовольняє унікальність ОНП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</a:tr>
              <a:tr h="2320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Потребують уточнення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</a:tr>
              <a:tr h="125689">
                <a:tc rowSpan="2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 відповідають цілі </a:t>
                      </a:r>
                      <a:r>
                        <a:rPr lang="uk-UA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освітньо-наукової</a:t>
                      </a: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програми місії та стратегії ДВНЗ «Херсонський державний аграрний університет»?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Цілі відповідають 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</a:tr>
              <a:tr h="6284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Цілі не відповідають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</a:tr>
              <a:tr h="125689">
                <a:tc rowSpan="2"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 враховані у перспективах подальшого розвитку ДВНЗ «Херсонський державний аграрний університет» можливості освітньої програми?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Так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‘100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</a:tr>
              <a:tr h="7541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</a:tr>
              <a:tr h="232041">
                <a:tc rowSpan="3"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Як цілі </a:t>
                      </a:r>
                      <a:r>
                        <a:rPr lang="uk-UA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освітньо-наукової</a:t>
                      </a: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програми відповідають тенденціям розвитку спеціальності?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Відповідають повність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</a:tr>
              <a:tr h="2320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Відповідають частково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</a:tr>
              <a:tr h="1256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відповідають 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</a:tr>
              <a:tr h="125689">
                <a:tc rowSpan="2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Ваші пропозиції як </a:t>
                      </a:r>
                      <a:r>
                        <a:rPr lang="uk-UA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стейкхолдера</a:t>
                      </a: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щодо удосконалення </a:t>
                      </a:r>
                      <a:r>
                        <a:rPr lang="uk-UA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освітньо-наукової</a:t>
                      </a: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програми</a:t>
                      </a:r>
                      <a:r>
                        <a:rPr lang="uk-UA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Пропозиції надані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</a:tr>
              <a:tr h="3770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Пропозиції відсутні в анкеті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33" marR="3783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865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16" y="0"/>
            <a:ext cx="9145016" cy="576064"/>
          </a:xfrm>
        </p:spPr>
        <p:txBody>
          <a:bodyPr>
            <a:noAutofit/>
          </a:bodyPr>
          <a:lstStyle/>
          <a:p>
            <a:pPr algn="ctr"/>
            <a:r>
              <a:rPr lang="uk-UA" sz="1800" b="1" u="sng" dirty="0" smtClean="0">
                <a:ln>
                  <a:solidFill>
                    <a:schemeClr val="tx2">
                      <a:lumMod val="10000"/>
                    </a:schemeClr>
                  </a:solidFill>
                </a:ln>
              </a:rPr>
              <a:t>Вивчення </a:t>
            </a:r>
            <a:r>
              <a:rPr lang="uk-UA" sz="1800" b="1" u="sng" dirty="0">
                <a:ln>
                  <a:solidFill>
                    <a:schemeClr val="tx2">
                      <a:lumMod val="10000"/>
                    </a:schemeClr>
                  </a:solidFill>
                </a:ln>
              </a:rPr>
              <a:t>оптимального рівня навчального навантаження за освітньою </a:t>
            </a:r>
            <a:r>
              <a:rPr lang="uk-UA" sz="1800" b="1" u="sng" dirty="0" smtClean="0">
                <a:ln>
                  <a:solidFill>
                    <a:schemeClr val="tx2">
                      <a:lumMod val="10000"/>
                    </a:schemeClr>
                  </a:solidFill>
                </a:ln>
              </a:rPr>
              <a:t>програмою  </a:t>
            </a:r>
            <a:br>
              <a:rPr lang="uk-UA" sz="1800" b="1" u="sng" dirty="0" smtClean="0">
                <a:ln>
                  <a:solidFill>
                    <a:schemeClr val="tx2">
                      <a:lumMod val="10000"/>
                    </a:schemeClr>
                  </a:solidFill>
                </a:ln>
              </a:rPr>
            </a:br>
            <a:r>
              <a:rPr lang="uk-UA" sz="1800" b="1" u="sng" dirty="0" smtClean="0">
                <a:ln>
                  <a:solidFill>
                    <a:schemeClr val="tx2">
                      <a:lumMod val="10000"/>
                    </a:schemeClr>
                  </a:solidFill>
                </a:ln>
              </a:rPr>
              <a:t>207 </a:t>
            </a:r>
            <a:r>
              <a:rPr lang="uk-UA" sz="1800" b="1" u="sng" dirty="0">
                <a:ln>
                  <a:solidFill>
                    <a:schemeClr val="tx2">
                      <a:lumMod val="10000"/>
                    </a:schemeClr>
                  </a:solidFill>
                </a:ln>
              </a:rPr>
              <a:t>«Водні біоресурси та аквакультура</a:t>
            </a:r>
            <a:r>
              <a:rPr lang="uk-UA" sz="1800" b="1" u="sng" dirty="0" smtClean="0">
                <a:ln>
                  <a:solidFill>
                    <a:schemeClr val="tx2">
                      <a:lumMod val="10000"/>
                    </a:schemeClr>
                  </a:solidFill>
                </a:ln>
              </a:rPr>
              <a:t>»</a:t>
            </a:r>
            <a:endParaRPr lang="ru-RU" sz="1800" u="sng" dirty="0">
              <a:ln>
                <a:solidFill>
                  <a:schemeClr val="tx2">
                    <a:lumMod val="10000"/>
                  </a:schemeClr>
                </a:solidFill>
              </a:ln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8274305"/>
              </p:ext>
            </p:extLst>
          </p:nvPr>
        </p:nvGraphicFramePr>
        <p:xfrm>
          <a:off x="107504" y="542063"/>
          <a:ext cx="8928991" cy="73505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84376"/>
                <a:gridCol w="2880320"/>
                <a:gridCol w="648072"/>
                <a:gridCol w="648072"/>
                <a:gridCol w="648072"/>
                <a:gridCol w="720079"/>
              </a:tblGrid>
              <a:tr h="3666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Питання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Варіанти запропонованих відповідей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2016-2017 (%)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2017-2018</a:t>
                      </a:r>
                      <a:endParaRPr lang="ru-RU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2018-2019</a:t>
                      </a:r>
                      <a:endParaRPr lang="ru-RU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2019-2020</a:t>
                      </a:r>
                      <a:endParaRPr lang="ru-RU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</a:tr>
              <a:tr h="171069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Якою, на Вашу думку, є оптимальна кількість дисциплін у семестрі?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 1–5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</a:tr>
              <a:tr h="1710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b) 5–10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</a:tr>
              <a:tr h="1710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с) 10–15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</a:tr>
              <a:tr h="171069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Який відсоток самостійної роботи, на Вашу думку, повинна включати освітня компонента (від загального обсягу навчальної дисципліни)?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 до 50%;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</a:tr>
              <a:tr h="1710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b) 50%–60%;  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</a:tr>
              <a:tr h="1710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с) 60%–70%;  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</a:tr>
              <a:tr h="2186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d) 70%–0%.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</a:tr>
              <a:tr h="171069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Який відсоток становить фактична самостійна робота аспіранта за навчальною складовою відповідно до навчального та робочих планів?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 до 50%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</a:tr>
              <a:tr h="1710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b) 50%–60%;  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</a:tr>
              <a:tr h="1710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с) 60%–70%;   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</a:tr>
              <a:tr h="2186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d) 70%–80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</a:tr>
              <a:tr h="269096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Яка форма самостійної роботи є найбільш ефективною?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 самостійне вивчення теоретичного матеріалу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</a:tr>
              <a:tr h="2551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b) самостійне виконання практичних завдань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</a:tr>
              <a:tr h="2018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с) робота з додатковою літературою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</a:tr>
              <a:tr h="4618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d) написання рефератів, наукових публікацій, участь у семінарах, круглих столах, конференціях тощо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</a:tr>
              <a:tr h="171069"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Скільки фактично часу Ви приділяєте самостійній pоботi (у середньому за один день)?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 0 хв.–30 </a:t>
                      </a:r>
                      <a:r>
                        <a:rPr lang="uk-UA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хв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</a:tr>
              <a:tr h="1710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b) 30 хв.–1 год.;   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</a:tr>
              <a:tr h="1710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с) 1 год.–2 год.;   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</a:tr>
              <a:tr h="1710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d) 2 год.–3 год.;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</a:tr>
              <a:tr h="1710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е) більше 3 год.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</a:tr>
              <a:tr h="171069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Якi джерела інформації  Ви найчастіше використовуєте під час самостійної роботи?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 Інтернет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</a:tr>
              <a:tr h="1710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b) бібліотека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</a:tr>
              <a:tr h="1710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с) матеріали, надані викладачем.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</a:tr>
              <a:tr h="171069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 вважаєте Ви надмірним навантаження на аспіранта під час виконання навчальної складової освітньої програми?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 так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</a:tr>
              <a:tr h="3421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b) ні.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</a:tr>
              <a:tr h="171069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Які види занять, на Вашу думку,  є надлишковими у навчальному навантаженні аспіранта?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 лекції;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</a:tr>
              <a:tr h="1710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b) практичні заняття;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</a:tr>
              <a:tr h="1710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с) лабораторні заняття;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</a:tr>
              <a:tr h="1710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d) самостійна робота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572" marR="2457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527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92664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ln>
                  <a:solidFill>
                    <a:schemeClr val="tx2">
                      <a:lumMod val="10000"/>
                    </a:schemeClr>
                  </a:solidFill>
                </a:ln>
              </a:rPr>
              <a:t>Вибір </a:t>
            </a:r>
            <a:r>
              <a:rPr lang="uk-UA" b="1" dirty="0">
                <a:ln>
                  <a:solidFill>
                    <a:schemeClr val="tx2">
                      <a:lumMod val="10000"/>
                    </a:schemeClr>
                  </a:solidFill>
                </a:ln>
              </a:rPr>
              <a:t>навчальних </a:t>
            </a:r>
            <a:r>
              <a:rPr lang="uk-UA" b="1" dirty="0" smtClean="0">
                <a:ln>
                  <a:solidFill>
                    <a:schemeClr val="tx2">
                      <a:lumMod val="10000"/>
                    </a:schemeClr>
                  </a:solidFill>
                </a:ln>
              </a:rPr>
              <a:t>дисциплін</a:t>
            </a:r>
            <a:endParaRPr lang="ru-RU" dirty="0">
              <a:ln>
                <a:solidFill>
                  <a:schemeClr val="tx2">
                    <a:lumMod val="10000"/>
                  </a:schemeClr>
                </a:solidFill>
              </a:ln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0428597"/>
              </p:ext>
            </p:extLst>
          </p:nvPr>
        </p:nvGraphicFramePr>
        <p:xfrm>
          <a:off x="107503" y="836712"/>
          <a:ext cx="8784978" cy="81720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97828"/>
                <a:gridCol w="3197828"/>
                <a:gridCol w="847928"/>
                <a:gridCol w="770697"/>
                <a:gridCol w="770697"/>
              </a:tblGrid>
              <a:tr h="312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Питання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Варіанти відповідей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2017-2018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2018-2019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2019-2020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922" marR="23922" marT="0" marB="0"/>
                </a:tc>
              </a:tr>
              <a:tr h="166721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 вважаєте Ви за потрібне обирати дисципліни з переліку вибіркових дисциплін та включати ці дисципліни до індивідуального навчального плану аспіранта?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 та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</a:tr>
              <a:tr h="5019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ні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</a:tr>
              <a:tr h="166721">
                <a:tc row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Який відсоток вибіркових дисциплін, на Вашу думку, в навчальному плані є   </a:t>
                      </a:r>
                      <a:b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оптимальним?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 до 10%;   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</a:tr>
              <a:tr h="1667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10%–20%</a:t>
                      </a: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 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</a:tr>
              <a:tr h="1667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с)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20%–30%;   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</a:tr>
              <a:tr h="1667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30%–40%;   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</a:tr>
              <a:tr h="1667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е) понад 40%.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</a:tr>
              <a:tr h="166721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Зазначте основну мету вивчення вибіркових дисциплін для аспіранта: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а)полегшення навчального навантаження;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</a:tr>
              <a:tr h="1667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)можливість вивчення улюблених дисциплін;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</a:tr>
              <a:tr h="1667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с)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отримання додаткових знань;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</a:tr>
              <a:tr h="1667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)обрання власної освітньої траєкторії.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</a:tr>
              <a:tr h="166721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 стикалися Ви з труднощами під час вибору дисциплін?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а)їх зовсім не було;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</a:tr>
              <a:tr h="1667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)були незначні труднощі;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</a:tr>
              <a:tr h="1667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с)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були значні труднощі.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</a:tr>
              <a:tr h="166721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 впливав науковий керівник, представники адміністрації або представники академічної спільноти на Ваш вибір дисциплін?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 ні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</a:tr>
              <a:tr h="333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так.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</a:tr>
              <a:tr h="166721">
                <a:tc row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 радилися Ви з кимось під час вибору дисциплін?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а)так, з аспірантами старших років навчання;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</a:tr>
              <a:tr h="1667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)так, з аспірантами мого року навчання;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</a:tr>
              <a:tr h="1667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с)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так, з науковим керівником;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</a:tr>
              <a:tr h="1667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)так, з членами моєї родини;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</a:tr>
              <a:tr h="1667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е)ні, рішення я приймав(</a:t>
                      </a:r>
                      <a:r>
                        <a:rPr lang="uk-UA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ла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самостійно. 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</a:tr>
              <a:tr h="166721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Ваш основний критерій під час вибору дисциплін: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а)дисципліна буде легкою для засвоєння;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</a:tr>
              <a:tr h="1667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)дисципліну читає досвідчений викладач;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</a:tr>
              <a:tr h="5001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с)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дисципліна </a:t>
                      </a:r>
                      <a:r>
                        <a:rPr lang="uk-UA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актуальна 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 безпосередньо </a:t>
                      </a:r>
                      <a:r>
                        <a:rPr lang="uk-UA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пов’язана 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 тематичним напрямком дисертаційної роботи;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</a:tr>
              <a:tr h="1667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)цю дисципліну обирають усі інші аспіранти.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</a:tr>
              <a:tr h="8064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Яку дисципліну або дисципліни, на Вашу думку, потрібно було б включити до вибіркових дисциплін?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Власна відповідь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Враховує переважно теми дослідження аспірантів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Враховує застосування новітніх технологій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Враховує  обробку результатів дослідження за до погод програм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922" marR="2392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602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908720"/>
          </a:xfrm>
        </p:spPr>
        <p:txBody>
          <a:bodyPr>
            <a:noAutofit/>
          </a:bodyPr>
          <a:lstStyle/>
          <a:p>
            <a:pPr algn="ctr"/>
            <a:r>
              <a:rPr lang="uk-UA" sz="2000" b="1" dirty="0" smtClean="0">
                <a:ln>
                  <a:solidFill>
                    <a:schemeClr val="tx2">
                      <a:lumMod val="10000"/>
                    </a:schemeClr>
                  </a:solidFill>
                </a:ln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Задоволеність практичною </a:t>
            </a:r>
            <a:r>
              <a:rPr lang="uk-UA" sz="2000" b="1" dirty="0">
                <a:ln>
                  <a:solidFill>
                    <a:schemeClr val="tx2">
                      <a:lumMod val="10000"/>
                    </a:schemeClr>
                  </a:solidFill>
                </a:ln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підготовкою </a:t>
            </a:r>
            <a:r>
              <a:rPr lang="ru-RU" sz="2000" dirty="0">
                <a:ln>
                  <a:solidFill>
                    <a:schemeClr val="tx2">
                      <a:lumMod val="10000"/>
                    </a:schemeClr>
                  </a:solidFill>
                </a:ln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ru-RU" sz="2000" dirty="0">
                <a:ln>
                  <a:solidFill>
                    <a:schemeClr val="tx2">
                      <a:lumMod val="10000"/>
                    </a:schemeClr>
                  </a:solidFill>
                </a:ln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</a:br>
            <a:r>
              <a:rPr lang="uk-UA" sz="2000" b="1" dirty="0">
                <a:ln>
                  <a:solidFill>
                    <a:schemeClr val="tx2">
                      <a:lumMod val="10000"/>
                    </a:schemeClr>
                  </a:solidFill>
                </a:ln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(за результатами проходження педагогічної практики)</a:t>
            </a:r>
            <a:r>
              <a:rPr lang="ru-RU" sz="2000" dirty="0">
                <a:ln>
                  <a:solidFill>
                    <a:schemeClr val="tx2">
                      <a:lumMod val="10000"/>
                    </a:schemeClr>
                  </a:solidFill>
                </a:ln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ru-RU" sz="2000" dirty="0">
                <a:ln>
                  <a:solidFill>
                    <a:schemeClr val="tx2">
                      <a:lumMod val="10000"/>
                    </a:schemeClr>
                  </a:solidFill>
                </a:ln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</a:br>
            <a:r>
              <a:rPr lang="uk-UA" sz="2000" b="1" dirty="0">
                <a:ln>
                  <a:solidFill>
                    <a:schemeClr val="tx2">
                      <a:lumMod val="10000"/>
                    </a:schemeClr>
                  </a:solidFill>
                </a:ln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за освітньою програмою  207 «Водні біоресурси та аквакультура</a:t>
            </a:r>
            <a:r>
              <a:rPr lang="uk-UA" sz="2000" b="1" dirty="0" smtClean="0">
                <a:ln>
                  <a:solidFill>
                    <a:schemeClr val="tx2">
                      <a:lumMod val="10000"/>
                    </a:schemeClr>
                  </a:solidFill>
                </a:ln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»</a:t>
            </a:r>
            <a:endParaRPr lang="ru-RU" sz="2000" dirty="0">
              <a:ln>
                <a:solidFill>
                  <a:schemeClr val="tx2">
                    <a:lumMod val="10000"/>
                  </a:schemeClr>
                </a:solidFill>
              </a:ln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669195"/>
              </p:ext>
            </p:extLst>
          </p:nvPr>
        </p:nvGraphicFramePr>
        <p:xfrm>
          <a:off x="395536" y="1124744"/>
          <a:ext cx="8496945" cy="54458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79434"/>
                <a:gridCol w="1341461"/>
                <a:gridCol w="1318621"/>
                <a:gridCol w="1276997"/>
                <a:gridCol w="1180432"/>
              </a:tblGrid>
              <a:tr h="5873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Питання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Варіанти відповідей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2017-2018</a:t>
                      </a:r>
                      <a:endParaRPr lang="ru-RU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2018-2019</a:t>
                      </a:r>
                      <a:endParaRPr lang="ru-RU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2019-2020</a:t>
                      </a:r>
                      <a:endParaRPr lang="ru-RU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</a:tr>
              <a:tr h="195781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Яку документацію під час проходження педагогічної практики Ви вивчали?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Нормативна база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</a:tr>
              <a:tr h="3614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Внутрішні документи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</a:tr>
              <a:tr h="2001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Інтернет-ресурси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</a:tr>
              <a:tr h="195781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 проводили Ви відкрите заняття?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так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</a:tr>
              <a:tr h="1957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</a:tr>
              <a:tr h="195781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 хотіли б Ви надалі викладати?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так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</a:tr>
              <a:tr h="1957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</a:tr>
              <a:tr h="335731">
                <a:tc rowSpan="3">
                  <a:txBody>
                    <a:bodyPr/>
                    <a:lstStyle/>
                    <a:p>
                      <a:pPr marL="0" algn="just">
                        <a:lnSpc>
                          <a:spcPct val="104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Які форми і методи навчання Вам сподобалися під час відвідування лекційних занять? Наведіть приклад.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Загальноприйняті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</a:tr>
              <a:tr h="3614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Інформаційно-інноваційні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</a:tr>
              <a:tr h="5126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специфічні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</a:tr>
              <a:tr h="361443">
                <a:tc rowSpan="3">
                  <a:txBody>
                    <a:bodyPr/>
                    <a:lstStyle/>
                    <a:p>
                      <a:pPr marL="0" algn="just">
                        <a:lnSpc>
                          <a:spcPct val="104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 звітності? Яку документацію Ви оформляли?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Звіт про проходження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</a:tr>
              <a:tr h="1957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Щоденник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</a:tr>
              <a:tr h="3614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Інша документація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</a:tr>
              <a:tr h="361443">
                <a:tc rowSpan="2">
                  <a:txBody>
                    <a:bodyPr/>
                    <a:lstStyle/>
                    <a:p>
                      <a:pPr marL="0" algn="just">
                        <a:lnSpc>
                          <a:spcPct val="104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Ваші пропозиції щодо удосконалення педагогічної практики аспіранта: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має пропозицій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</a:tr>
              <a:tr h="6745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Надані в анкеті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47" marR="5374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119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856"/>
            <a:ext cx="9036496" cy="664840"/>
          </a:xfrm>
        </p:spPr>
        <p:txBody>
          <a:bodyPr>
            <a:noAutofit/>
          </a:bodyPr>
          <a:lstStyle/>
          <a:p>
            <a:pPr algn="ctr"/>
            <a:r>
              <a:rPr lang="uk-UA" sz="2400" b="1" u="sng" dirty="0" smtClean="0">
                <a:ln>
                  <a:solidFill>
                    <a:schemeClr val="tx2">
                      <a:lumMod val="10000"/>
                    </a:schemeClr>
                  </a:solidFill>
                </a:ln>
              </a:rPr>
              <a:t>Задоволеність користування </a:t>
            </a:r>
            <a:r>
              <a:rPr lang="uk-UA" sz="2400" b="1" u="sng" dirty="0">
                <a:ln>
                  <a:solidFill>
                    <a:schemeClr val="tx2">
                      <a:lumMod val="10000"/>
                    </a:schemeClr>
                  </a:solidFill>
                </a:ln>
              </a:rPr>
              <a:t>бібліотечним фондом</a:t>
            </a:r>
            <a:r>
              <a:rPr lang="ru-RU" sz="2400" dirty="0">
                <a:ln>
                  <a:solidFill>
                    <a:schemeClr val="tx2">
                      <a:lumMod val="10000"/>
                    </a:schemeClr>
                  </a:solidFill>
                </a:ln>
              </a:rPr>
              <a:t/>
            </a:r>
            <a:br>
              <a:rPr lang="ru-RU" sz="2400" dirty="0">
                <a:ln>
                  <a:solidFill>
                    <a:schemeClr val="tx2">
                      <a:lumMod val="10000"/>
                    </a:schemeClr>
                  </a:solidFill>
                </a:ln>
              </a:rPr>
            </a:br>
            <a:r>
              <a:rPr lang="uk-UA" sz="2400" b="1" dirty="0">
                <a:ln>
                  <a:solidFill>
                    <a:schemeClr val="tx2">
                      <a:lumMod val="10000"/>
                    </a:schemeClr>
                  </a:solidFill>
                </a:ln>
              </a:rPr>
              <a:t>за освітньою програмою  </a:t>
            </a:r>
            <a:r>
              <a:rPr lang="uk-UA" sz="2400" b="1" dirty="0" smtClean="0">
                <a:ln>
                  <a:solidFill>
                    <a:schemeClr val="tx2">
                      <a:lumMod val="10000"/>
                    </a:schemeClr>
                  </a:solidFill>
                </a:ln>
              </a:rPr>
              <a:t>207 </a:t>
            </a:r>
            <a:r>
              <a:rPr lang="uk-UA" sz="2400" b="1" dirty="0">
                <a:ln>
                  <a:solidFill>
                    <a:schemeClr val="tx2">
                      <a:lumMod val="10000"/>
                    </a:schemeClr>
                  </a:solidFill>
                </a:ln>
              </a:rPr>
              <a:t>«Водні біоресурси та аквакультура</a:t>
            </a:r>
            <a:r>
              <a:rPr lang="uk-UA" sz="2400" b="1" dirty="0" smtClean="0">
                <a:ln>
                  <a:solidFill>
                    <a:schemeClr val="tx2">
                      <a:lumMod val="10000"/>
                    </a:schemeClr>
                  </a:solidFill>
                </a:ln>
              </a:rPr>
              <a:t>»</a:t>
            </a:r>
            <a:endParaRPr lang="ru-RU" sz="2400" dirty="0">
              <a:ln>
                <a:solidFill>
                  <a:schemeClr val="tx2">
                    <a:lumMod val="10000"/>
                  </a:schemeClr>
                </a:solidFill>
              </a:ln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7372546"/>
              </p:ext>
            </p:extLst>
          </p:nvPr>
        </p:nvGraphicFramePr>
        <p:xfrm>
          <a:off x="323528" y="764704"/>
          <a:ext cx="8641804" cy="66244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54969"/>
                <a:gridCol w="450876"/>
                <a:gridCol w="3114835"/>
                <a:gridCol w="646246"/>
                <a:gridCol w="577890"/>
                <a:gridCol w="725498"/>
                <a:gridCol w="571490"/>
              </a:tblGrid>
              <a:tr h="3377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Питання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24" marR="21524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Варіанти запропонованих відповідей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24" marR="2152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 smtClean="0">
                          <a:effectLst/>
                        </a:rPr>
                        <a:t>2016-2017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2017-2018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2018-2019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2019-2020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24" marR="21524" marT="0" marB="0"/>
                </a:tc>
              </a:tr>
              <a:tr h="168880">
                <a:tc row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Як часто Ви користуєтесь бібліотечним фондом ДВНЗ «ХДАУ»?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щодня;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</a:tr>
              <a:tr h="1688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один раз на тиждень;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</a:tr>
              <a:tr h="1688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щомісяця;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</a:tr>
              <a:tr h="1688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загал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 </a:t>
                      </a: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користуюся;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</a:tr>
              <a:tr h="1688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кілька разів на тиждень;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</a:tr>
              <a:tr h="1688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тільки під час сесії.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57,1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</a:tr>
              <a:tr h="1688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інше__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</a:tr>
              <a:tr h="168880"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 яких джерел Ви дізнаєтесь про необхідну літературу?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література, рекомендована викладачем;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</a:tr>
              <a:tr h="3377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література, зазначена в робочих програмах навчальних дисциплін;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</a:tr>
              <a:tr h="1688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консультації бібліотекаря;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</a:tr>
              <a:tr h="1688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самостійний пошук в каталозі бібліотеки;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</a:tr>
              <a:tr h="1688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інше_______________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_____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</a:tr>
              <a:tr h="168880">
                <a:tc rowSpan="7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 яких джерел Ви дізнаєтесь про нові надходження до бібліотеки?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друзі;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</a:tr>
              <a:tr h="1688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електронний каталог;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</a:tr>
              <a:tr h="1688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лектронний архів DSpace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</a:tr>
              <a:tr h="1688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викладачі;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</a:tr>
              <a:tr h="3142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виставки нових надходжень в читальних залах;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</a:tr>
              <a:tr h="1688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іртуальна виставка на сайті бібліотеки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</a:tr>
              <a:tr h="1688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інше_____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</a:tr>
              <a:tr h="168880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Якому типу ресурсів Ви надаєте перевагу?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електронному;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</a:tr>
              <a:tr h="1688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традиційному;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</a:tr>
              <a:tr h="3377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залежить від того, де знаходиться потрібна література;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</a:tr>
              <a:tr h="1688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мені важко відповісти.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</a:tr>
              <a:tr h="168880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 переглядаєте Ви книги з виставок "Нові надходження "?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так, завжди переглядаю;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</a:tr>
              <a:tr h="1688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інколи;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</a:tr>
              <a:tr h="1688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знаю про неї.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</a:tr>
              <a:tr h="168880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 користуєтесь Ви послугою "Методичні матеріали до курсів" у </a:t>
                      </a: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Веб-середовищ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Moodle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так, постійно користуюся;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</a:tr>
              <a:tr h="1688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інколи;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</a:tr>
              <a:tr h="1688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знаю про неї.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524" marR="2152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583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7246000"/>
              </p:ext>
            </p:extLst>
          </p:nvPr>
        </p:nvGraphicFramePr>
        <p:xfrm>
          <a:off x="107504" y="116632"/>
          <a:ext cx="8856986" cy="6744612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232248"/>
                <a:gridCol w="395385"/>
                <a:gridCol w="2772967"/>
                <a:gridCol w="864096"/>
                <a:gridCol w="648072"/>
                <a:gridCol w="1224136"/>
                <a:gridCol w="720082"/>
              </a:tblGrid>
              <a:tr h="113989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 відвідуєте Ви семінари, тренінги, презентації книг тощо, які проводить бібліотека?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так, постійно;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2279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так, іноді;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7543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ні.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324371"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Якими формами бібліотечно-інформаційних послуг Ви користуєтесь найчастіше?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отримання літератури з фонду абонемента;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3243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отримання літератури в читальних залах;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4346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консультаційна допомога в пошуку та виборі джерел інформації;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2279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відвідування масових заходів;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2140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інше____________________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227976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 задовольняє Ваші інформаційні потреби фонд бібліотеки?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так;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87,5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1139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ні;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4235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важко відповісти.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324371">
                <a:tc row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Чим Вас приваблює бібліотека?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повнота та актуальність фонду;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5449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наявність якісного довідково-бібліографічного апарату, новітніх пошукових систем;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5449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можливість отримати необхідну інформацію з мережі Інтернет;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3243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оперативність та якість обслуговування;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5449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репертуар масових заходів ( конференції, презентації, виставки);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3243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професійність бібліотечних працівників;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2140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обслуговування;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2279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сервіс та умови обслуговування;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264" marR="27264" marT="0" marB="0">
                    <a:gradFill flip="none" rotWithShape="1">
                      <a:gsLst>
                        <a:gs pos="0">
                          <a:schemeClr val="accent3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286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-171400"/>
            <a:ext cx="8543800" cy="864096"/>
          </a:xfrm>
        </p:spPr>
        <p:txBody>
          <a:bodyPr>
            <a:noAutofit/>
          </a:bodyPr>
          <a:lstStyle/>
          <a:p>
            <a:pPr algn="ctr"/>
            <a:r>
              <a:rPr lang="uk-UA" sz="2400" b="1" u="sng" dirty="0" smtClean="0">
                <a:ln>
                  <a:solidFill>
                    <a:schemeClr val="tx2">
                      <a:lumMod val="10000"/>
                    </a:schemeClr>
                  </a:solidFill>
                </a:ln>
              </a:rPr>
              <a:t>Рівень виявлення </a:t>
            </a:r>
            <a:r>
              <a:rPr lang="uk-UA" sz="2400" b="1" u="sng" dirty="0">
                <a:ln>
                  <a:solidFill>
                    <a:schemeClr val="tx2">
                      <a:lumMod val="10000"/>
                    </a:schemeClr>
                  </a:solidFill>
                </a:ln>
              </a:rPr>
              <a:t>проблем зі створення </a:t>
            </a:r>
            <a:r>
              <a:rPr lang="uk-UA" sz="2400" b="1" u="sng" dirty="0" smtClean="0">
                <a:ln>
                  <a:solidFill>
                    <a:schemeClr val="tx2">
                      <a:lumMod val="10000"/>
                    </a:schemeClr>
                  </a:solidFill>
                </a:ln>
              </a:rPr>
              <a:t/>
            </a:r>
            <a:br>
              <a:rPr lang="uk-UA" sz="2400" b="1" u="sng" dirty="0" smtClean="0">
                <a:ln>
                  <a:solidFill>
                    <a:schemeClr val="tx2">
                      <a:lumMod val="10000"/>
                    </a:schemeClr>
                  </a:solidFill>
                </a:ln>
              </a:rPr>
            </a:br>
            <a:r>
              <a:rPr lang="uk-UA" sz="2400" b="1" u="sng" dirty="0" smtClean="0">
                <a:ln>
                  <a:solidFill>
                    <a:schemeClr val="tx2">
                      <a:lumMod val="10000"/>
                    </a:schemeClr>
                  </a:solidFill>
                </a:ln>
              </a:rPr>
              <a:t>сприятливого </a:t>
            </a:r>
            <a:r>
              <a:rPr lang="uk-UA" sz="2400" b="1" u="sng" dirty="0">
                <a:ln>
                  <a:solidFill>
                    <a:schemeClr val="tx2">
                      <a:lumMod val="10000"/>
                    </a:schemeClr>
                  </a:solidFill>
                </a:ln>
              </a:rPr>
              <a:t>освітнього середовища</a:t>
            </a:r>
            <a:endParaRPr lang="ru-RU" sz="2400" dirty="0">
              <a:ln>
                <a:solidFill>
                  <a:schemeClr val="tx2">
                    <a:lumMod val="10000"/>
                  </a:schemeClr>
                </a:solidFill>
              </a:ln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989968"/>
              </p:ext>
            </p:extLst>
          </p:nvPr>
        </p:nvGraphicFramePr>
        <p:xfrm>
          <a:off x="251520" y="836712"/>
          <a:ext cx="8424937" cy="73494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51924"/>
                <a:gridCol w="3479916"/>
                <a:gridCol w="729598"/>
                <a:gridCol w="663499"/>
              </a:tblGrid>
              <a:tr h="2342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Питання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Варіанти відповідей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2018-2019</a:t>
                      </a:r>
                      <a:endParaRPr lang="ru-RU" sz="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2019-2020</a:t>
                      </a:r>
                      <a:endParaRPr lang="ru-RU" sz="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</a:tr>
              <a:tr h="120117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 жалкуєте Ви, що вступили до аспірантури ДВНЗ «ХДАУ»? 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 так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</a:tr>
              <a:tr h="1201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ні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</a:tr>
              <a:tr h="247686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Які можливості дає Вам навчання в ДВНЗ «ХДАУ»?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 отримати в майбутньому фізично неважку та високооплачувану роботу;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</a:tr>
              <a:tr h="2476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набути нових знань, отримати задоволення від інтелектуальної роботи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</a:tr>
              <a:tr h="390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с)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стати фахівцем високої кваліфікації, навчитися приймати обґрунтовані рішення у складних ситуаціях, вирішувати складні проблеми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</a:tr>
              <a:tr h="2342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розвивати свої здібності, інтелект, постійно вдосконалювати себе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</a:tr>
              <a:tr h="156172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Що було для Вас найважчим на початковому етапі навчання в аспірантурі?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 звикнути до дещо нових умов навчання;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</a:tr>
              <a:tr h="1201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увійти до нового колективу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</a:tr>
              <a:tr h="1201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с)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Ваш варіант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</a:tr>
              <a:tr h="156172">
                <a:tc rowSpan="7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Якi стратегії вирішення навчальних проблем Ви обирали?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а)самостійно шукали способи вирішення проблемних ситуацій;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</a:tr>
              <a:tr h="2342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)дотримувались тактики «якось усе владнається», нічого не роблячи;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</a:tr>
              <a:tr h="1561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с)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обговорювали проблеми з іншими аспірантами;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</a:tr>
              <a:tr h="1561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)обговорювали проблеми з друзями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</a:tr>
              <a:tr h="2342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е)звертались за допомогою до наукового керівника, викладачів, декану. 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</a:tr>
              <a:tr h="1201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f)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консультувались з батьками;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</a:tr>
              <a:tr h="1561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)звертались до психолога, який діє в університеті;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</a:tr>
              <a:tr h="147670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Якої інформації Вам бракує насамперед?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а)про права та обов’язки аспіранта;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</a:tr>
              <a:tr h="1561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)про наукову роботу за різними проектами;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</a:tr>
              <a:tr h="1201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с)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інше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</a:tr>
              <a:tr h="156172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Які проблеми Вас найбільше турбують?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 складність навчального матеріалу;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</a:tr>
              <a:tr h="1201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складність наукової роботи;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</a:tr>
              <a:tr h="1201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с)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майбутнє працевлаштування;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</a:tr>
              <a:tr h="1201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інше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</a:tr>
              <a:tr h="156172">
                <a:tc row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 Ви встигаєте підготуватись до занять?</a:t>
                      </a:r>
                      <a:endParaRPr lang="ru-RU" sz="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 так, завжди готуюсь до </a:t>
                      </a:r>
                      <a:r>
                        <a:rPr lang="uk-UA" sz="9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всix</a:t>
                      </a:r>
                      <a:r>
                        <a:rPr lang="uk-UA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занять;</a:t>
                      </a:r>
                      <a:endParaRPr lang="ru-RU" sz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</a:tr>
              <a:tr h="1201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не до всix, але до більшості;</a:t>
                      </a:r>
                      <a:endParaRPr lang="ru-RU" sz="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</a:tr>
              <a:tr h="1561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с)</a:t>
                      </a: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тільки до занять з основних дисциплін;</a:t>
                      </a:r>
                      <a:endParaRPr lang="ru-RU" sz="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</a:tr>
              <a:tr h="1476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тільки до занять, які мені цікаві;</a:t>
                      </a:r>
                      <a:endParaRPr lang="ru-RU" sz="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</a:tr>
              <a:tr h="1561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е)</a:t>
                      </a:r>
                      <a:r>
                        <a:rPr lang="uk-UA" sz="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взагалі не встигаю готуватись до занять.</a:t>
                      </a:r>
                      <a:endParaRPr lang="ru-RU" sz="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60" marR="2166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364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158</TotalTime>
  <Words>2567</Words>
  <Application>Microsoft Office PowerPoint</Application>
  <PresentationFormat>Экран (4:3)</PresentationFormat>
  <Paragraphs>1179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Результати узагальнення анкетування за 2016-2020 рр. здобувачів вищої освіти третього  (освітньо-наукового) рівня  207 «Водні біоресурси та аквакультура»</vt:lpstr>
      <vt:lpstr>Навчання та викладання за освітньою програмою</vt:lpstr>
      <vt:lpstr>Удосконалення освітньо-наукової програми  207 «Водні біоресурси та аквакультура»</vt:lpstr>
      <vt:lpstr>Вивчення оптимального рівня навчального навантаження за освітньою програмою   207 «Водні біоресурси та аквакультура»</vt:lpstr>
      <vt:lpstr>Вибір навчальних дисциплін</vt:lpstr>
      <vt:lpstr>Задоволеність практичною підготовкою  (за результатами проходження педагогічної практики) за освітньою програмою  207 «Водні біоресурси та аквакультура»</vt:lpstr>
      <vt:lpstr>Задоволеність користування бібліотечним фондом за освітньою програмою  207 «Водні біоресурси та аквакультура»</vt:lpstr>
      <vt:lpstr>Презентация PowerPoint</vt:lpstr>
      <vt:lpstr>Рівень виявлення проблем зі створення  сприятливого освітнього середовища</vt:lpstr>
      <vt:lpstr>Презентация PowerPoint</vt:lpstr>
      <vt:lpstr>Академічна доброчесність</vt:lpstr>
      <vt:lpstr>Вирішення конфліктних ситуацій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Результати узагальнення анкетування за 2016-2020 рр. здобувачів вищої освіти третього  (освітньо-наукового) рівня  207 «Водні біоресурси та аквакультура»</dc:title>
  <dc:creator>Admin</dc:creator>
  <cp:lastModifiedBy>Admin</cp:lastModifiedBy>
  <cp:revision>16</cp:revision>
  <dcterms:created xsi:type="dcterms:W3CDTF">2020-09-09T06:18:33Z</dcterms:created>
  <dcterms:modified xsi:type="dcterms:W3CDTF">2020-09-09T09:53:09Z</dcterms:modified>
</cp:coreProperties>
</file>