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8" r:id="rId2"/>
    <p:sldId id="257" r:id="rId3"/>
    <p:sldId id="260" r:id="rId4"/>
    <p:sldId id="259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C6E0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4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gradFill>
              <a:gsLst>
                <a:gs pos="96625">
                  <a:schemeClr val="accent6">
                    <a:lumMod val="60000"/>
                    <a:lumOff val="40000"/>
                  </a:schemeClr>
                </a:gs>
                <a:gs pos="93251">
                  <a:srgbClr val="00B050"/>
                </a:gs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6">
                    <a:lumMod val="20000"/>
                    <a:lumOff val="8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Аркуш1!$C$5:$C$19</c:f>
              <c:numCache>
                <c:formatCode>General</c:formatCode>
                <c:ptCount val="15"/>
                <c:pt idx="0">
                  <c:v>4.8</c:v>
                </c:pt>
                <c:pt idx="1">
                  <c:v>4.2</c:v>
                </c:pt>
                <c:pt idx="2">
                  <c:v>4.8</c:v>
                </c:pt>
                <c:pt idx="3">
                  <c:v>4.5</c:v>
                </c:pt>
                <c:pt idx="4">
                  <c:v>4.4000000000000004</c:v>
                </c:pt>
                <c:pt idx="5">
                  <c:v>4</c:v>
                </c:pt>
                <c:pt idx="6">
                  <c:v>3.8</c:v>
                </c:pt>
                <c:pt idx="7">
                  <c:v>3.4</c:v>
                </c:pt>
                <c:pt idx="8">
                  <c:v>4.8</c:v>
                </c:pt>
                <c:pt idx="9">
                  <c:v>4.5999999999999996</c:v>
                </c:pt>
                <c:pt idx="10">
                  <c:v>4.8</c:v>
                </c:pt>
                <c:pt idx="11">
                  <c:v>4.2</c:v>
                </c:pt>
                <c:pt idx="12">
                  <c:v>4.4000000000000004</c:v>
                </c:pt>
                <c:pt idx="13">
                  <c:v>4.5999999999999996</c:v>
                </c:pt>
                <c:pt idx="14">
                  <c:v>4.8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-427346240"/>
        <c:axId val="-427345696"/>
        <c:axId val="0"/>
      </c:bar3DChart>
      <c:catAx>
        <c:axId val="-427346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-427345696"/>
        <c:crosses val="autoZero"/>
        <c:auto val="1"/>
        <c:lblAlgn val="ctr"/>
        <c:lblOffset val="100"/>
        <c:noMultiLvlLbl val="0"/>
      </c:catAx>
      <c:valAx>
        <c:axId val="-427345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-427346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8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B612ECD3-F7CC-4053-B0A0-CFEA92834633}" type="PERCENTAGE">
                      <a:rPr lang="en-US" baseline="0"/>
                      <a:pPr/>
                      <a:t>[ВІДСОТОК]</a:t>
                    </a:fld>
                    <a:endParaRPr lang="uk-UA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260CD355-36C2-49B5-BF62-421A7317247A}" type="PERCENTAGE">
                      <a:rPr lang="en-US" baseline="0"/>
                      <a:pPr/>
                      <a:t>[ВІДСОТОК]</a:t>
                    </a:fld>
                    <a:endParaRPr lang="uk-UA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F2986C28-8516-4EAA-85A5-C373FFB5E5EB}" type="PERCENTAGE">
                      <a:rPr lang="en-US" baseline="0"/>
                      <a:pPr/>
                      <a:t>[ВІДСОТОК]</a:t>
                    </a:fld>
                    <a:endParaRPr lang="uk-UA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87F10D2C-6E50-4594-B000-5230283D329B}" type="PERCENTAGE">
                      <a:rPr lang="en-US" sz="120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[ВІДСОТОК]</a:t>
                    </a:fld>
                    <a:endParaRPr lang="uk-UA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60F67FD5-736F-4DBF-B857-81542BEC99A4}" type="PERCENTAGE">
                      <a:rPr lang="en-US" baseline="0"/>
                      <a:pPr/>
                      <a:t>[ВІДСОТОК]</a:t>
                    </a:fld>
                    <a:endParaRPr lang="uk-UA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val>
            <c:numRef>
              <c:f>Аркуш1!$F$23:$F$27</c:f>
              <c:numCache>
                <c:formatCode>0.00%</c:formatCode>
                <c:ptCount val="5"/>
                <c:pt idx="0">
                  <c:v>0.6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317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802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6614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128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159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703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099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82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313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159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8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201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2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728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6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027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410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3095" y="314477"/>
            <a:ext cx="6419033" cy="1937404"/>
          </a:xfr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r>
              <a:rPr lang="uk-UA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</a:t>
            </a:r>
            <a:r>
              <a:rPr lang="uk-UA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 анкетування випускників третього </a:t>
            </a:r>
            <a:r>
              <a:rPr lang="uk-UA" sz="24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</a:t>
            </a:r>
            <a:r>
              <a:rPr lang="uk-UA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-наукового рівня вищої освіти спеціальності 051 Економіка</a:t>
            </a:r>
            <a:br>
              <a:rPr lang="uk-UA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 </a:t>
            </a:r>
            <a:r>
              <a:rPr lang="uk-UA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 якості ОП</a:t>
            </a:r>
            <a:endParaRPr lang="uk-UA" sz="2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791569" y="2361064"/>
            <a:ext cx="7960559" cy="4053385"/>
          </a:xfr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 </a:t>
            </a: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анкетування регламентовано Положенням про анкетування ХДАЕУ.</a:t>
            </a:r>
          </a:p>
          <a:p>
            <a:pPr algn="just"/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 випускників ХДАЕУ </a:t>
            </a: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 в режимі 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</a:t>
            </a: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опитуванні прийняли участь 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осіб – випускники третього </a:t>
            </a:r>
            <a:r>
              <a:rPr lang="uk-UA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-наукового </a:t>
            </a: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 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 освіти спеціальності 051 Економіка.</a:t>
            </a:r>
            <a:endParaRPr lang="uk-UA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Якісний рівень 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 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оцінювали </a:t>
            </a: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п’ятибальною шкалою </a:t>
            </a:r>
            <a:endParaRPr lang="uk-UA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1- 5), де: «1» - незадовільно, «5» - відмінно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Анкетування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проводиться Сектором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-методичного </a:t>
            </a:r>
            <a:r>
              <a:rPr lang="ru-RU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відділу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ХДАЕУ.</a:t>
            </a:r>
            <a:endParaRPr lang="uk-UA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 smtClean="0"/>
          </a:p>
          <a:p>
            <a:endParaRPr lang="uk-UA" dirty="0"/>
          </a:p>
          <a:p>
            <a:pPr marL="0" indent="0">
              <a:buNone/>
            </a:pPr>
            <a:endParaRPr lang="uk-UA" dirty="0"/>
          </a:p>
          <a:p>
            <a:endParaRPr lang="uk-UA" dirty="0" smtClean="0"/>
          </a:p>
          <a:p>
            <a:endParaRPr lang="uk-UA" dirty="0"/>
          </a:p>
        </p:txBody>
      </p:sp>
      <p:pic>
        <p:nvPicPr>
          <p:cNvPr id="4" name="Picture 2" descr="http://www.ksau.kherson.ua/files/news/2021/202101/20210115-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63" y="627797"/>
            <a:ext cx="2057363" cy="8530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xtLst/>
        </p:spPr>
      </p:pic>
      <p:pic>
        <p:nvPicPr>
          <p:cNvPr id="7" name="Рисунок 6" descr="КАДРОВИК.UA. Головний кадровий журнал України.. Анкетування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7392" y="5319216"/>
            <a:ext cx="1398951" cy="10952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157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402309" y="602002"/>
            <a:ext cx="7430868" cy="698801"/>
          </a:xfr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87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txBody>
          <a:bodyPr>
            <a:normAutofit/>
          </a:bodyPr>
          <a:lstStyle/>
          <a:p>
            <a:pPr algn="ctr"/>
            <a:r>
              <a:rPr lang="uk-UA" sz="2100" cap="all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 оцінювання якості ОСВІТНІХ ПРОГРАМ</a:t>
            </a:r>
            <a:endParaRPr lang="uk-UA" sz="2100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9193726"/>
              </p:ext>
            </p:extLst>
          </p:nvPr>
        </p:nvGraphicFramePr>
        <p:xfrm>
          <a:off x="1248434" y="1117623"/>
          <a:ext cx="7584743" cy="527810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7584743"/>
              </a:tblGrid>
              <a:tr h="1922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29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Я достатньо отримав теоретичних знань в процесі навчання для майбутньої професійної діяльності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648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Я достатньо набув практичних навичок в процесі навчання для майбутньої професійної </a:t>
                      </a:r>
                      <a:r>
                        <a:rPr lang="uk-UA" sz="1100" b="0" spc="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648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Викладачі університету пропагують та дотримуються принципів </a:t>
                      </a:r>
                      <a:r>
                        <a:rPr lang="uk-UA" sz="1100" b="0" spc="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доброчесності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30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Я задоволений запропонованим переліком вибіркових дисциплін, як способом формування своєї індивідуальної освітньої траєкторії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648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Мені вистачало часу на самостійну </a:t>
                      </a:r>
                      <a:r>
                        <a:rPr lang="uk-UA" sz="1100" b="0" spc="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роботу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29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Освітній процес добре поєднувався із інноваціями та науковими дослідженнями викладачів та студентів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648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Я задоволений використанням інноваційних методів навчання в освітньому </a:t>
                      </a:r>
                      <a:r>
                        <a:rPr lang="uk-UA" sz="1100" b="0" spc="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процесі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30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Я добре оволодів </a:t>
                      </a:r>
                      <a:r>
                        <a:rPr lang="uk-UA" sz="1100" b="0" spc="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такими (м’якими</a:t>
                      </a:r>
                      <a:r>
                        <a:rPr lang="uk-UA" sz="11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uk-UA" sz="1100" b="0" spc="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навичками: комунікабельність</a:t>
                      </a:r>
                      <a:r>
                        <a:rPr lang="uk-UA" sz="11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вміння працювати в команді, </a:t>
                      </a:r>
                      <a:r>
                        <a:rPr lang="uk-UA" sz="1100" b="0" spc="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креативно</a:t>
                      </a:r>
                      <a:r>
                        <a:rPr lang="uk-UA" sz="11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мислити, проявляти ініціативу та </a:t>
                      </a:r>
                      <a:r>
                        <a:rPr lang="uk-UA" sz="1100" b="0" spc="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</a:t>
                      </a:r>
                      <a:r>
                        <a:rPr lang="uk-UA" sz="1100" b="0" spc="1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648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Проходження практики допомогло мені набути практичних </a:t>
                      </a:r>
                      <a:r>
                        <a:rPr lang="uk-UA" sz="1100" b="0" spc="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навичок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648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До аудиторних занять залучались професіонали-практики, роботодавці, інші </a:t>
                      </a:r>
                      <a:r>
                        <a:rPr lang="uk-UA" sz="1100" b="0" spc="1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стейкхолдери</a:t>
                      </a:r>
                      <a:endParaRPr lang="uk-UA" sz="1100" b="0" spc="1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29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 Допоміжний персонал кафедри та деканату кваліфіковано та доброзичливо сприяв моєму навчанню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29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 Працівники бібліотеки кваліфіковано та доброзичливо допомагали із пошуком та забезпеченням літературних джерел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648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 ХДАЕУ сприяє працевлаштуванню своїх </a:t>
                      </a:r>
                      <a:r>
                        <a:rPr lang="uk-UA" sz="1100" b="0" spc="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випускників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648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 Я наполегливо рекомендуватиму іншим навчатись в ХДАЕУ за спеціальністю, де я </a:t>
                      </a:r>
                      <a:r>
                        <a:rPr lang="uk-UA" sz="1100" b="0" spc="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навчався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648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 Я бажаю і надалі підтримувати мій університет та покращувати якість освіти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05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3">
                <a:lumMod val="20000"/>
                <a:lumOff val="8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10185" y="313898"/>
            <a:ext cx="7519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cap="al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оцінка якості </a:t>
            </a:r>
            <a:r>
              <a:rPr lang="uk-UA" b="1" i="1" cap="all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</a:t>
            </a:r>
            <a:r>
              <a:rPr lang="uk-UA" b="1" i="1" cap="al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-наукової </a:t>
            </a:r>
            <a:r>
              <a:rPr lang="uk-UA" b="1" i="1" cap="al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 за критеріями</a:t>
            </a:r>
            <a:endParaRPr lang="uk-UA" cap="all" dirty="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5" name="Діагра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8175818"/>
              </p:ext>
            </p:extLst>
          </p:nvPr>
        </p:nvGraphicFramePr>
        <p:xfrm>
          <a:off x="1337481" y="956185"/>
          <a:ext cx="7492621" cy="5540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827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2D050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3834" y="228325"/>
            <a:ext cx="7169624" cy="918087"/>
          </a:xfr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95000">
                <a:srgbClr val="92D050"/>
              </a:gs>
            </a:gsLst>
            <a:path path="circle">
              <a:fillToRect l="50000" t="50000" r="100000" b="100000"/>
            </a:path>
          </a:gra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algn="ctr"/>
            <a:r>
              <a:rPr lang="uk-UA" sz="28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 випускників </a:t>
            </a:r>
            <a:r>
              <a:rPr lang="uk-UA" sz="28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стосовно </a:t>
            </a:r>
            <a:r>
              <a:rPr lang="uk-UA" sz="28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 якості ОП</a:t>
            </a:r>
            <a:endParaRPr lang="uk-UA" sz="2800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я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742168"/>
              </p:ext>
            </p:extLst>
          </p:nvPr>
        </p:nvGraphicFramePr>
        <p:xfrm>
          <a:off x="1076473" y="1717256"/>
          <a:ext cx="7537543" cy="176465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055693"/>
                <a:gridCol w="3918297"/>
                <a:gridCol w="667351"/>
                <a:gridCol w="896202"/>
              </a:tblGrid>
              <a:tr h="493050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 spc="1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spc="1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Чого мене, на мою думку,</a:t>
                      </a:r>
                      <a:endParaRPr lang="uk-UA" sz="14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spc="1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НАВЧИЛИ,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spc="1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 це потрібно на сучасному ринку праці</a:t>
                      </a:r>
                      <a:endParaRPr lang="uk-UA" sz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3" marR="66933" marT="0" marB="0">
                    <a:gradFill>
                      <a:gsLst>
                        <a:gs pos="0">
                          <a:schemeClr val="accent6">
                            <a:lumMod val="60000"/>
                            <a:lumOff val="4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path path="circle">
                        <a:fillToRect l="50000" t="50000"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Повністю задоволені рівнем </a:t>
                      </a:r>
                      <a:r>
                        <a:rPr lang="uk-UA" sz="1400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3" marR="66933" marT="0" marB="0">
                    <a:gradFill>
                      <a:gsLst>
                        <a:gs pos="0">
                          <a:schemeClr val="accent6">
                            <a:lumMod val="60000"/>
                            <a:lumOff val="4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path path="circle">
                        <a:fillToRect l="50000" t="50000"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3" marR="66933" marT="0" marB="0">
                    <a:gradFill>
                      <a:gsLst>
                        <a:gs pos="0">
                          <a:schemeClr val="accent6">
                            <a:lumMod val="60000"/>
                            <a:lumOff val="4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path path="circle">
                        <a:fillToRect l="50000" t="50000"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  <a:endParaRPr lang="uk-UA" sz="1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3" marR="66933" marT="0" marB="0">
                    <a:gradFill>
                      <a:gsLst>
                        <a:gs pos="0">
                          <a:schemeClr val="accent6">
                            <a:lumMod val="60000"/>
                            <a:lumOff val="4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path path="circle">
                        <a:fillToRect l="50000" t="50000" r="100000" b="100000"/>
                      </a:path>
                    </a:gradFill>
                  </a:tcPr>
                </a:tc>
              </a:tr>
              <a:tr h="2465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визначилися</a:t>
                      </a:r>
                      <a:endParaRPr lang="uk-UA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3" marR="66933" marT="0" marB="0">
                    <a:gradFill>
                      <a:gsLst>
                        <a:gs pos="0">
                          <a:schemeClr val="accent6">
                            <a:lumMod val="60000"/>
                            <a:lumOff val="4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path path="circle">
                        <a:fillToRect l="50000" t="50000"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3" marR="66933" marT="0" marB="0">
                    <a:gradFill>
                      <a:gsLst>
                        <a:gs pos="0">
                          <a:schemeClr val="accent6">
                            <a:lumMod val="60000"/>
                            <a:lumOff val="4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path path="circle">
                        <a:fillToRect l="50000" t="50000"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3" marR="66933" marT="0" marB="0">
                    <a:gradFill>
                      <a:gsLst>
                        <a:gs pos="0">
                          <a:schemeClr val="accent6">
                            <a:lumMod val="60000"/>
                            <a:lumOff val="4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path path="circle">
                        <a:fillToRect l="50000" t="50000" r="100000" b="100000"/>
                      </a:path>
                    </a:gradFill>
                  </a:tcPr>
                </a:tc>
              </a:tr>
              <a:tr h="53202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Застосування сучасних</a:t>
                      </a:r>
                      <a:r>
                        <a:rPr lang="uk-UA" sz="14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інформаційних систем, інформаційних технологій</a:t>
                      </a:r>
                      <a:r>
                        <a:rPr lang="uk-UA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фаховій </a:t>
                      </a:r>
                      <a:r>
                        <a:rPr lang="uk-UA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endParaRPr lang="uk-UA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3" marR="66933" marT="0" marB="0">
                    <a:gradFill>
                      <a:gsLst>
                        <a:gs pos="0">
                          <a:schemeClr val="accent6">
                            <a:lumMod val="60000"/>
                            <a:lumOff val="4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path path="circle">
                        <a:fillToRect l="50000" t="50000"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3" marR="66933" marT="0" marB="0">
                    <a:gradFill>
                      <a:gsLst>
                        <a:gs pos="0">
                          <a:schemeClr val="accent6">
                            <a:lumMod val="60000"/>
                            <a:lumOff val="4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path path="circle">
                        <a:fillToRect l="50000" t="50000"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3" marR="66933" marT="0" marB="0">
                    <a:gradFill>
                      <a:gsLst>
                        <a:gs pos="0">
                          <a:schemeClr val="accent6">
                            <a:lumMod val="60000"/>
                            <a:lumOff val="4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path path="circle">
                        <a:fillToRect l="50000" t="50000" r="100000" b="100000"/>
                      </a:path>
                    </a:gradFill>
                  </a:tcPr>
                </a:tc>
              </a:tr>
              <a:tr h="2465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Вільного володіння англійською</a:t>
                      </a:r>
                      <a:r>
                        <a:rPr lang="uk-UA" sz="14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мовою</a:t>
                      </a:r>
                      <a:endParaRPr lang="uk-UA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3" marR="66933" marT="0" marB="0">
                    <a:gradFill>
                      <a:gsLst>
                        <a:gs pos="0">
                          <a:schemeClr val="accent6">
                            <a:lumMod val="60000"/>
                            <a:lumOff val="4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path path="circle">
                        <a:fillToRect l="50000" t="50000"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3" marR="66933" marT="0" marB="0">
                    <a:gradFill>
                      <a:gsLst>
                        <a:gs pos="0">
                          <a:schemeClr val="accent6">
                            <a:lumMod val="60000"/>
                            <a:lumOff val="4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path path="circle">
                        <a:fillToRect l="50000" t="50000"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3" marR="66933" marT="0" marB="0">
                    <a:gradFill>
                      <a:gsLst>
                        <a:gs pos="0">
                          <a:schemeClr val="accent6">
                            <a:lumMod val="60000"/>
                            <a:lumOff val="4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path path="circle">
                        <a:fillToRect l="50000" t="50000" r="100000" b="100000"/>
                      </a:path>
                    </a:gradFill>
                  </a:tcPr>
                </a:tc>
              </a:tr>
              <a:tr h="2465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Психологічних аспектів </a:t>
                      </a:r>
                      <a:r>
                        <a:rPr lang="uk-UA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професійної діяльності</a:t>
                      </a:r>
                      <a:endParaRPr lang="uk-UA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3" marR="66933" marT="0" marB="0">
                    <a:gradFill>
                      <a:gsLst>
                        <a:gs pos="0">
                          <a:schemeClr val="accent6">
                            <a:lumMod val="60000"/>
                            <a:lumOff val="4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path path="circle">
                        <a:fillToRect l="50000" t="50000"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3" marR="66933" marT="0" marB="0">
                    <a:gradFill>
                      <a:gsLst>
                        <a:gs pos="0">
                          <a:schemeClr val="accent6">
                            <a:lumMod val="60000"/>
                            <a:lumOff val="4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path path="circle">
                        <a:fillToRect l="50000" t="50000"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3" marR="66933" marT="0" marB="0">
                    <a:gradFill>
                      <a:gsLst>
                        <a:gs pos="0">
                          <a:schemeClr val="accent6">
                            <a:lumMod val="60000"/>
                            <a:lumOff val="4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path path="circle">
                        <a:fillToRect l="50000" t="50000" r="100000" b="100000"/>
                      </a:path>
                    </a:gra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691960" y="1244793"/>
            <a:ext cx="1064523" cy="461665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txBody>
          <a:bodyPr wrap="square" rtlCol="0">
            <a:spAutoFit/>
          </a:bodyPr>
          <a:lstStyle/>
          <a:p>
            <a:r>
              <a:rPr lang="uk-UA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</a:p>
          <a:p>
            <a:r>
              <a:rPr lang="uk-UA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відповідей</a:t>
            </a:r>
            <a:endParaRPr lang="uk-U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56483" y="1429459"/>
            <a:ext cx="857533" cy="276999"/>
          </a:xfrm>
          <a:prstGeom prst="rect">
            <a:avLst/>
          </a:prstGeom>
          <a:gradFill>
            <a:gsLst>
              <a:gs pos="32000">
                <a:schemeClr val="accent6">
                  <a:lumMod val="20000"/>
                  <a:lumOff val="8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txBody>
          <a:bodyPr wrap="square" rtlCol="0">
            <a:spAutoFit/>
          </a:bodyPr>
          <a:lstStyle/>
          <a:p>
            <a:r>
              <a:rPr lang="uk-UA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Відсоток</a:t>
            </a:r>
            <a:endParaRPr lang="uk-U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іагра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9683892"/>
              </p:ext>
            </p:extLst>
          </p:nvPr>
        </p:nvGraphicFramePr>
        <p:xfrm>
          <a:off x="1050878" y="3616657"/>
          <a:ext cx="7563138" cy="3364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503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нонімне анкетування щодо дистанційного навчання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760" y="1678676"/>
            <a:ext cx="3860150" cy="271590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РОБОТОДАВЦІВ КІРОВОГРАДЩИНИ ЗАПРОШУЮТЬ ДОЛУЧИТИСЯ ДО ОНЛАЙН-АНКЕТУВАННЯ | НС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7" t="9131" r="16010" b="17439"/>
          <a:stretch/>
        </p:blipFill>
        <p:spPr bwMode="auto">
          <a:xfrm>
            <a:off x="6560933" y="4544705"/>
            <a:ext cx="2255520" cy="207151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257760" y="150125"/>
            <a:ext cx="7408568" cy="1066941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74000">
                <a:schemeClr val="accent6">
                  <a:lumMod val="40000"/>
                  <a:lumOff val="60000"/>
                </a:schemeClr>
              </a:gs>
              <a:gs pos="84000">
                <a:schemeClr val="bg2">
                  <a:lumMod val="9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3200" b="1" i="1" cap="all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Шановні </a:t>
            </a:r>
            <a:r>
              <a:rPr lang="uk-UA" sz="3200" b="1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ВИПУСКНИКИ,</a:t>
            </a:r>
          </a:p>
          <a:p>
            <a:pPr algn="ctr"/>
            <a:r>
              <a:rPr lang="uk-UA" sz="3200" b="1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дякуємо </a:t>
            </a:r>
            <a:r>
              <a:rPr lang="uk-UA" sz="32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sz="3200" b="1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співпрацю</a:t>
            </a:r>
            <a:endParaRPr lang="uk-UA" sz="3200" b="1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66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мо">
  <a:themeElements>
    <a:clrScheme name="Пасмо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Пасмо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смо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285</TotalTime>
  <Words>314</Words>
  <Application>Microsoft Office PowerPoint</Application>
  <PresentationFormat>Екран (4:3)</PresentationFormat>
  <Paragraphs>58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Wingdings 3</vt:lpstr>
      <vt:lpstr>Пасмо</vt:lpstr>
      <vt:lpstr>Аналіз результатів анкетування випускників третього освітньо-наукового рівня вищої освіти спеціальності 051 Економіка  щодо підвищення якості ОП</vt:lpstr>
      <vt:lpstr>Критерії оцінювання якості ОСВІТНІХ ПРОГРАМ</vt:lpstr>
      <vt:lpstr>Презентація PowerPoint</vt:lpstr>
      <vt:lpstr>Пропозиції випускників стосовно підвищення якості ОП</vt:lpstr>
      <vt:lpstr>Презентація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Ira</dc:creator>
  <cp:lastModifiedBy>Ira</cp:lastModifiedBy>
  <cp:revision>31</cp:revision>
  <dcterms:created xsi:type="dcterms:W3CDTF">2021-03-08T07:55:05Z</dcterms:created>
  <dcterms:modified xsi:type="dcterms:W3CDTF">2021-10-08T06:24:39Z</dcterms:modified>
</cp:coreProperties>
</file>