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38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869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85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0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264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940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7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95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69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09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5E308-EA78-4889-9852-50FF51BB72ED}" type="datetimeFigureOut">
              <a:rPr lang="uk-UA" smtClean="0"/>
              <a:t>06.11.2020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07DE8-01F6-40ED-A1CC-C16DCDF74E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27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980729"/>
            <a:ext cx="8856984" cy="1656183"/>
          </a:xfrm>
        </p:spPr>
        <p:txBody>
          <a:bodyPr>
            <a:normAutofit/>
          </a:bodyPr>
          <a:lstStyle/>
          <a:p>
            <a:r>
              <a:rPr lang="uk-UA" sz="28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ДЕРЖАВНИЙ ВИЩИЙ НАВЧАЛЬНИЙ ЗАКЛАД </a:t>
            </a:r>
            <a:br>
              <a:rPr lang="uk-UA" sz="28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28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«ХЕРСОНСЬКИЙ ДЕРЖАВНИЙ АГРАРНИЙ УНІВЕРСИТЕТ»</a:t>
            </a:r>
            <a:endParaRPr lang="uk-UA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488832" cy="1752600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Результати узагальнення анкетування за </a:t>
            </a:r>
            <a:r>
              <a:rPr lang="uk-UA" u="sng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2016-2020 рр.</a:t>
            </a:r>
            <a:r>
              <a:rPr lang="ru-RU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здобувачів вищої освіти третього</a:t>
            </a:r>
            <a:br>
              <a:rPr lang="uk-UA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uk-UA" dirty="0" err="1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освітньо-наукового</a:t>
            </a:r>
            <a:r>
              <a:rPr lang="uk-UA" dirty="0" smtClean="0">
                <a:ln w="10541" cmpd="sng">
                  <a:solidFill>
                    <a:schemeClr val="tx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) рівня </a:t>
            </a:r>
          </a:p>
          <a:p>
            <a:endParaRPr lang="uk-UA" dirty="0">
              <a:ln w="10541" cmpd="sng">
                <a:solidFill>
                  <a:schemeClr val="tx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uk-UA" altLang="ru-RU" b="1" dirty="0" smtClean="0">
                <a:solidFill>
                  <a:srgbClr val="0070C0"/>
                </a:solidFill>
              </a:rPr>
              <a:t>спеціальності 204 «Технологія виробництва і переробки продукції тваринництва»</a:t>
            </a:r>
            <a:endParaRPr lang="uk-UA" dirty="0"/>
          </a:p>
        </p:txBody>
      </p:sp>
      <p:pic>
        <p:nvPicPr>
          <p:cNvPr id="4" name="Рисунок 1" descr="Лого-БТФ_для-Web_200_на сайт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7"/>
            <a:ext cx="1296144" cy="130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4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283508"/>
              </p:ext>
            </p:extLst>
          </p:nvPr>
        </p:nvGraphicFramePr>
        <p:xfrm>
          <a:off x="179512" y="188640"/>
          <a:ext cx="8712967" cy="6654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4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824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Чи Ви встигаєте підготуватись до занять?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а) так, завжди готуюсь до всix занять;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80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75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b) не до всix, але до більшості;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тільки до занять з основних дисциплін;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d) тільки до занять, які мені цікаві;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е) взагалі не встигаю готуватись до занять.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2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Чи подобається вам дискутувати з викладачем?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а) рідко вступаю в дискусію;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b) вступаю в дискусію, якщо знаю, що це мені принесе додаткові бали;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6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часто дискутую, оскільки отримую задоволення від процесу навчання.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82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Чи завжди ви отримуєте відповіді на свої запитання?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а) рідко;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b) завжди;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ніколи.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2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Наскільки ваша активність впливає на оцінку з даної дисципліни?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а) інколи отримую додаткові бали;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b) завжди отримую додаткові бали;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3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ніяк не впливає.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2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Оцініть своє ставлення до виконання завдань самостійної роботи аспіранта: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а)  рідко  проявляю зацікавленість;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16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b) виконую, якщо знаю, що мені доведеться публічно виступати і висловлювати свою думку;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виконую, щоб вигладати не гірше за інших;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16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d) завжди виконую із задоволенням, бо на самостійне вивчення виносять  цікаві питання.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82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Оцініть оснащеність навчальних кабінетів сучасними технічними засобами навчання: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а)  не оснащені;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b) частково оснащені;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с) майже всі оснащені;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d) повністю оснащені.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539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Чи задоволені Ви наочністю викладення матеріалу за допомогою дошки, технічних засобів, наочного приладдя?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а)  так;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94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b) ні;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2425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с) для мене це неважливо;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582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Наскільки викладач уміє використовувати наочність?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а)  завжди усе наочно;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194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b) частково матеріал подається наочно;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58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с) матеріал подається без наочності;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15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d) для мене це неважливо.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83" marR="50283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77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b="1" dirty="0"/>
              <a:t>АНАЛІЗ АНКЕТ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uk-UA" sz="2400" b="1" dirty="0"/>
              <a:t>для опитування здобувачів вищої освіти третього (</a:t>
            </a:r>
            <a:r>
              <a:rPr lang="uk-UA" sz="2400" b="1" dirty="0" err="1"/>
              <a:t>освітньо-наукового</a:t>
            </a:r>
            <a:r>
              <a:rPr lang="uk-UA" sz="2400" b="1" dirty="0"/>
              <a:t>) рівня  щодо академічної </a:t>
            </a:r>
            <a:r>
              <a:rPr lang="uk-UA" sz="2400" b="1" dirty="0" smtClean="0"/>
              <a:t>доброчесності</a:t>
            </a: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1390"/>
              </p:ext>
            </p:extLst>
          </p:nvPr>
        </p:nvGraphicFramePr>
        <p:xfrm>
          <a:off x="107504" y="1123885"/>
          <a:ext cx="8856985" cy="5678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Питання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Варіанти запропонованих відповідей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2018-2019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2019-2020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7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Чи ознайомлені Ви з документами, що містять постанови, стандарти та процедуру дотримання академічної доброчесності?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Так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4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0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Чи ознайомлені Ви з видами діяльності, </a:t>
                      </a:r>
                      <a:r>
                        <a:rPr lang="uk-UA" sz="1200" dirty="0" err="1">
                          <a:effectLst/>
                        </a:rPr>
                        <a:t>якi</a:t>
                      </a:r>
                      <a:r>
                        <a:rPr lang="uk-UA" sz="1200" dirty="0">
                          <a:effectLst/>
                        </a:rPr>
                        <a:t> використовуються для попередження та у </a:t>
                      </a:r>
                      <a:r>
                        <a:rPr lang="uk-UA" sz="1200" dirty="0" err="1">
                          <a:effectLst/>
                        </a:rPr>
                        <a:t>paзi</a:t>
                      </a:r>
                      <a:r>
                        <a:rPr lang="uk-UA" sz="1200" dirty="0">
                          <a:effectLst/>
                        </a:rPr>
                        <a:t> скоєння порушень академічної доброчесності?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Так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311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Яким чином відбувається перевірка на плагіат наукових робіт, статей, тез тощо?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Використовується внутрішня система перевірки на плагіат наукових робіт, статей, тез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31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Використовується зовнішня  система перевірки на плагіат наукових робіт, статей, тез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5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перевірки на плагіат не відбувається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0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Чи є норми академічної доброчесності вашою особистісною мотивацією/переконанням?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Так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8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Ні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0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Чи були випадки виявлення порушення академічної доброчесності у Вашому оточенні?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Так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76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1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Які заходи були вжитті до порушників? (якщо були випадки)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3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66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b="1" dirty="0"/>
              <a:t>АНАЛІЗ АНКЕТ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uk-UA" sz="2400" b="1" dirty="0"/>
              <a:t>для опитування здобувачів вищої освіти третього (</a:t>
            </a:r>
            <a:r>
              <a:rPr lang="uk-UA" sz="2400" b="1" dirty="0" err="1"/>
              <a:t>освітньо-наукового</a:t>
            </a:r>
            <a:r>
              <a:rPr lang="uk-UA" sz="2400" b="1" dirty="0"/>
              <a:t>) рівня щодо вирішення конфліктних </a:t>
            </a:r>
            <a:r>
              <a:rPr lang="uk-UA" sz="2400" b="1" dirty="0" smtClean="0"/>
              <a:t>ситуацій</a:t>
            </a: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53116"/>
              </p:ext>
            </p:extLst>
          </p:nvPr>
        </p:nvGraphicFramePr>
        <p:xfrm>
          <a:off x="683568" y="1268760"/>
          <a:ext cx="7848871" cy="541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3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№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Питання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Варіанти запропонованих відповідей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2016-2017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2017-2018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2018-2019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2019-2020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70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Чи</a:t>
                      </a:r>
                      <a:r>
                        <a:rPr lang="ru-RU" sz="1000" b="1" dirty="0">
                          <a:effectLst/>
                        </a:rPr>
                        <a:t> </a:t>
                      </a:r>
                      <a:r>
                        <a:rPr lang="ru-RU" sz="1000" b="1" dirty="0" err="1">
                          <a:effectLst/>
                        </a:rPr>
                        <a:t>ознайомлені</a:t>
                      </a:r>
                      <a:r>
                        <a:rPr lang="ru-RU" sz="1000" b="1" dirty="0">
                          <a:effectLst/>
                        </a:rPr>
                        <a:t> Ви з процедурою </a:t>
                      </a:r>
                      <a:r>
                        <a:rPr lang="ru-RU" sz="1000" b="1" dirty="0" err="1">
                          <a:effectLst/>
                        </a:rPr>
                        <a:t>вирішення</a:t>
                      </a:r>
                      <a:r>
                        <a:rPr lang="ru-RU" sz="1000" b="1" dirty="0">
                          <a:effectLst/>
                        </a:rPr>
                        <a:t> </a:t>
                      </a:r>
                      <a:r>
                        <a:rPr lang="ru-RU" sz="1000" b="1" dirty="0" err="1">
                          <a:effectLst/>
                        </a:rPr>
                        <a:t>конфліктних</a:t>
                      </a:r>
                      <a:r>
                        <a:rPr lang="ru-RU" sz="1000" b="1" dirty="0">
                          <a:effectLst/>
                        </a:rPr>
                        <a:t> </a:t>
                      </a:r>
                      <a:r>
                        <a:rPr lang="ru-RU" sz="1000" b="1" dirty="0" err="1">
                          <a:effectLst/>
                        </a:rPr>
                        <a:t>ситуацій</a:t>
                      </a:r>
                      <a:r>
                        <a:rPr lang="ru-RU" sz="1000" b="1" dirty="0">
                          <a:effectLst/>
                        </a:rPr>
                        <a:t>?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1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2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Чи були подібні випадки ( з Вами, іншими аспірантами) та як вони були вирішені?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3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47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Власна відповідь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12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3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Чи ознайомлені Ви з процедурою розгляду скарг, що пов'язані з сексуальним домаганням?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Так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35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Ні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1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4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Чи були подібні випадки та як вони були вирішені?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Так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13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100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47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Власна відповідь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88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5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Чи ознайомлені Ви з процедурою розгляду скарг, пов’язаних з  дискримінацією (віковою, пасивною, етнічною, гендерною)?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100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29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1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6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Чи були подібні випадки та як вони були вирішені?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47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Власна відповідь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18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7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Чи ознайомлені Ви з процедурою розгляду скарг, пов'язаних з корупцією?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100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095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1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8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Чи були подібні випадки та як вони були вирішені?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Так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9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Ні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100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100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247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Власна відповідь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30" marR="4293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856"/>
            <a:ext cx="8640960" cy="152893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АНАЛІЗ АНКЕТА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uk-UA" sz="2400" b="1" dirty="0" smtClean="0"/>
              <a:t>для </a:t>
            </a:r>
            <a:r>
              <a:rPr lang="uk-UA" sz="2400" b="1" dirty="0"/>
              <a:t>опитування здобувачів вищої освіти третього (</a:t>
            </a:r>
            <a:r>
              <a:rPr lang="uk-UA" sz="2400" b="1" dirty="0" err="1"/>
              <a:t>освітньо-наукового</a:t>
            </a:r>
            <a:r>
              <a:rPr lang="uk-UA" sz="2400" b="1" dirty="0"/>
              <a:t>) рівня                 щодо навчання та викладання за освітньою </a:t>
            </a:r>
            <a:r>
              <a:rPr lang="uk-UA" sz="2400" b="1" dirty="0" smtClean="0"/>
              <a:t>програмою</a:t>
            </a: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2050581"/>
          <a:ext cx="8229600" cy="3625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9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9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9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Питання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Варіанти відповідей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2016-2017 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2017-2018 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2018-2019 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2019-2020 (%)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9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Яким формам та методам навчання віддають перевагу </a:t>
                      </a:r>
                      <a:r>
                        <a:rPr lang="uk-UA" sz="1200">
                          <a:effectLst/>
                        </a:rPr>
                        <a:t>науково-педагогічні працівники під час викладання </a:t>
                      </a:r>
                      <a:r>
                        <a:rPr lang="ru-RU" sz="1200">
                          <a:effectLst/>
                        </a:rPr>
                        <a:t>професійно орієнтованих дисциплін</a:t>
                      </a:r>
                      <a:r>
                        <a:rPr lang="uk-UA" sz="1200">
                          <a:effectLst/>
                        </a:rPr>
                        <a:t>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Лекції (проблемні)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60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89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Практики (дискусії)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2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Чи є добір змісту і методів навчання та викладання обґрунтованим і зрозумілим для аспіранта?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Так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4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Ні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Чи відповідають запропоновані викладачем зміст, форми і методи навчання та викладання студентоцентрованому підходу?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Так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20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Ні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7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Чи забезпечує заклад вищої освіти можливість вибору форм i методів навчання та викладання науково-педагогічними працівниками за принципом академічної свободи?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Так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82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Ні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69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Як відповідають інтереси здобувачів вищої освіти принципам академічної свободи?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Так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44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Ні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52" marR="6515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0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1200" b="1" dirty="0"/>
              <a:t>А</a:t>
            </a:r>
            <a:r>
              <a:rPr lang="uk-UA" sz="1200" b="1" dirty="0"/>
              <a:t>НАЛІЗ А</a:t>
            </a:r>
            <a:r>
              <a:rPr lang="ru-RU" sz="1200" b="1" dirty="0" smtClean="0"/>
              <a:t>НКЕТ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uk-UA" sz="1200" b="1" dirty="0"/>
              <a:t>для опитування здобувачів вищої освіти третього (</a:t>
            </a:r>
            <a:r>
              <a:rPr lang="uk-UA" sz="1200" b="1" dirty="0" err="1"/>
              <a:t>освітньо-наукового</a:t>
            </a:r>
            <a:r>
              <a:rPr lang="uk-UA" sz="1200" b="1" dirty="0"/>
              <a:t>) </a:t>
            </a:r>
            <a:r>
              <a:rPr lang="uk-UA" sz="1200" b="1" dirty="0" smtClean="0"/>
              <a:t>рівня щодо </a:t>
            </a:r>
            <a:r>
              <a:rPr lang="uk-UA" sz="1200" b="1" dirty="0"/>
              <a:t>вивчення оптимального рівня навчального навантаження на аспіранта в ДВНЗ «ХДАУ»</a:t>
            </a:r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17497"/>
              </p:ext>
            </p:extLst>
          </p:nvPr>
        </p:nvGraphicFramePr>
        <p:xfrm>
          <a:off x="395536" y="692696"/>
          <a:ext cx="8424934" cy="6495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5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5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6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6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№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Питання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</a:rPr>
                        <a:t>Варіант відповіді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2016-2017 (%)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2017-2018 (%)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2018-2019 (%)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2019-2020 (%)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2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Якою, на Вашу думку, є оптимальна кількість дисциплін у семестрі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1–5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31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5–10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16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с) 10–15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Який відсоток самостійної роботи, на Вашу думку, повинна включати освітня компонента (від загального обсягу навчальної дисципліни)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до 50%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2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50%–60%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с)</a:t>
                      </a:r>
                      <a:r>
                        <a:rPr lang="uk-UA" sz="900" b="1">
                          <a:effectLst/>
                        </a:rPr>
                        <a:t> 60%–70%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60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4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d</a:t>
                      </a:r>
                      <a:r>
                        <a:rPr lang="uk-UA" sz="900" b="1">
                          <a:effectLst/>
                        </a:rPr>
                        <a:t>) 70%–80%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2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Який відсоток становить фактична самостійна робота аспіранта за навчальною складовою відповідно до навчального та робочих планів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до 50%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50%–60%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1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с)</a:t>
                      </a:r>
                      <a:r>
                        <a:rPr lang="uk-UA" sz="900" b="1">
                          <a:effectLst/>
                        </a:rPr>
                        <a:t> 60%–70%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80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8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d</a:t>
                      </a:r>
                      <a:r>
                        <a:rPr lang="uk-UA" sz="900" b="1">
                          <a:effectLst/>
                        </a:rPr>
                        <a:t>) 70%–80%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15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Яка форма самостійної роботи є найбільш ефективною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самостійне вивчення теоретичного матеріалу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57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</a:t>
                      </a:r>
                      <a:r>
                        <a:rPr lang="uk-UA" sz="900" b="1" dirty="0">
                          <a:effectLst/>
                        </a:rPr>
                        <a:t>) самостійне виконання практичних завдань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1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с) </a:t>
                      </a:r>
                      <a:r>
                        <a:rPr lang="uk-UA" sz="900" b="1" dirty="0">
                          <a:effectLst/>
                        </a:rPr>
                        <a:t>робота з додатковою літературою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942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</a:t>
                      </a:r>
                      <a:r>
                        <a:rPr lang="uk-UA" sz="900" b="1" dirty="0">
                          <a:effectLst/>
                        </a:rPr>
                        <a:t>) написання рефератів, наукових публікацій, участь у семінарах, круглих столах, конференціях тощо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22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Скільки фактично часу Ви приділяєте самостійній pоботi (у середньому за один день)?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0 хв.–30 хв.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1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30 хв.–1 год.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с) 1 год.–2 год.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d</a:t>
                      </a:r>
                      <a:r>
                        <a:rPr lang="uk-UA" sz="900" b="1" dirty="0">
                          <a:effectLst/>
                        </a:rPr>
                        <a:t>) 2 год.–3 год.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е) більше 3 год.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22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Якi джерела інформації  Ви найчастіше використовуєте під час самостійної роботи?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а) Інтернет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60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бібліотека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40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51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с) матеріали, надані викладачем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9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Чи вважаєте Ви надмірним навантаження на аспіранта під час виконання навчальної складової освітньої програми?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так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410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ні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100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100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22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Які види занять, на Вашу думку,  є надлишковими у навчальному навантаженні аспіранта?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а) лекції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75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2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b</a:t>
                      </a:r>
                      <a:r>
                        <a:rPr lang="uk-UA" sz="900" b="1">
                          <a:effectLst/>
                        </a:rPr>
                        <a:t>) практичні заняття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61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с) лабораторні заняття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50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09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d</a:t>
                      </a:r>
                      <a:r>
                        <a:rPr lang="uk-UA" sz="900" b="1">
                          <a:effectLst/>
                        </a:rPr>
                        <a:t>) самостійна робота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75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08" marR="3920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1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06613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АНАЛІЗ АНКЕТА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b="1" dirty="0"/>
              <a:t> </a:t>
            </a:r>
            <a:r>
              <a:rPr lang="uk-UA" sz="2000" b="1" dirty="0" smtClean="0"/>
              <a:t>для </a:t>
            </a:r>
            <a:r>
              <a:rPr lang="uk-UA" sz="2000" b="1" dirty="0"/>
              <a:t>опитування здобувачів вищої освіти третього (</a:t>
            </a:r>
            <a:r>
              <a:rPr lang="uk-UA" sz="2000" b="1" dirty="0" err="1"/>
              <a:t>освітньо-наукового</a:t>
            </a:r>
            <a:r>
              <a:rPr lang="uk-UA" sz="2000" b="1" dirty="0"/>
              <a:t>) рівня                 щодо удосконалення </a:t>
            </a:r>
            <a:r>
              <a:rPr lang="uk-UA" sz="2000" b="1" dirty="0" err="1"/>
              <a:t>освітньо-наукової</a:t>
            </a:r>
            <a:r>
              <a:rPr lang="uk-UA" sz="2000" b="1" dirty="0"/>
              <a:t> </a:t>
            </a:r>
            <a:r>
              <a:rPr lang="uk-UA" sz="2000" b="1" dirty="0" smtClean="0"/>
              <a:t>програми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707864"/>
              </p:ext>
            </p:extLst>
          </p:nvPr>
        </p:nvGraphicFramePr>
        <p:xfrm>
          <a:off x="323528" y="1340768"/>
          <a:ext cx="8640959" cy="540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8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9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Питання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Варіанти відповідей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2017-2018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(%)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2018-2019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(%)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2019-2020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(%)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1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Що визначають цілі </a:t>
                      </a:r>
                      <a:r>
                        <a:rPr lang="uk-UA" sz="1200" dirty="0" err="1">
                          <a:effectLst/>
                        </a:rPr>
                        <a:t>освітньо-наукової</a:t>
                      </a:r>
                      <a:r>
                        <a:rPr lang="uk-UA" sz="1200" dirty="0">
                          <a:effectLst/>
                        </a:rPr>
                        <a:t> програми?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Розумію цілі ОНП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4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Не розумію цілі ОНП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 Потребують уточнення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0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У чому полягає унікальність освітньо-наукової програми?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 Задовольняє унікальність ОНП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0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   Не задовольняє унікальність ОНП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4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Потребують уточнення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8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Чи відповідають цілі освітньо-наукової програми місії та стратегії ДВНЗ «Херсонський державний аграрний університет»?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Цілі відповідають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77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Цілі не відповідають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8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Чи враховані у перспективах подальшого розвитку ДВНЗ «Херсонський державний аграрний університет» можливості освітньої програми?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Так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‘100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77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44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Як цілі освітньо-наукової програми відповідають тенденціям розвитку спеціальності?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Відповідають повність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4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Відповідають частково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8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Не відповідають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8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Ваші пропозиції як стейкхолдера щодо удосконалення освітньо-наукової програми: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Пропозиції надані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870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Пропозиції відсутні в анкеті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0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3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АНАЛІЗ АНКЕТА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b="1" dirty="0"/>
              <a:t> </a:t>
            </a:r>
            <a:r>
              <a:rPr lang="uk-UA" sz="2000" b="1" dirty="0" smtClean="0"/>
              <a:t>для </a:t>
            </a:r>
            <a:r>
              <a:rPr lang="uk-UA" sz="2000" b="1" dirty="0"/>
              <a:t>опитування здобувачів вищої освіти третього (</a:t>
            </a:r>
            <a:r>
              <a:rPr lang="uk-UA" sz="2000" b="1" dirty="0" err="1"/>
              <a:t>освітньо-наукового</a:t>
            </a:r>
            <a:r>
              <a:rPr lang="uk-UA" sz="2000" b="1" dirty="0"/>
              <a:t>) рівня щодо вибору навчальних дисциплін в ДВНЗ «ХДАУ</a:t>
            </a:r>
            <a:r>
              <a:rPr lang="uk-UA" sz="2000" b="1" dirty="0" smtClean="0"/>
              <a:t>»</a:t>
            </a:r>
            <a:endParaRPr lang="uk-UA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608788"/>
              </p:ext>
            </p:extLst>
          </p:nvPr>
        </p:nvGraphicFramePr>
        <p:xfrm>
          <a:off x="395536" y="1052736"/>
          <a:ext cx="8208912" cy="6181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Питання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Варіанти відповідей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2017-2018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2018-2019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2019-2020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Чи вважаєте Ви за потрібне обирати дисципліни з переліку вибіркових дисциплін та включати ці дисципліни до індивідуального навчального плану аспіранта?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а) та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6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b</a:t>
                      </a:r>
                      <a:r>
                        <a:rPr lang="uk-UA" sz="800" b="1" dirty="0">
                          <a:effectLst/>
                        </a:rPr>
                        <a:t>) ні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88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Який відсоток вибіркових дисциплін, на Вашу думку, в навчальному плані є   </a:t>
                      </a:r>
                      <a:br>
                        <a:rPr lang="uk-UA" sz="1050" b="1" dirty="0">
                          <a:effectLst/>
                        </a:rPr>
                      </a:br>
                      <a:r>
                        <a:rPr lang="uk-UA" sz="1050" b="1" dirty="0">
                          <a:effectLst/>
                        </a:rPr>
                        <a:t>оптимальним?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а) до 10%;   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b</a:t>
                      </a:r>
                      <a:r>
                        <a:rPr lang="uk-UA" sz="800" b="1" dirty="0">
                          <a:effectLst/>
                        </a:rPr>
                        <a:t>) 10%–20%</a:t>
                      </a:r>
                      <a:r>
                        <a:rPr lang="ru-RU" sz="800" b="1" dirty="0">
                          <a:effectLst/>
                        </a:rPr>
                        <a:t>; </a:t>
                      </a:r>
                      <a:r>
                        <a:rPr lang="uk-UA" sz="800" b="1" dirty="0">
                          <a:effectLst/>
                        </a:rPr>
                        <a:t>  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с)</a:t>
                      </a:r>
                      <a:r>
                        <a:rPr lang="uk-UA" sz="800" b="1" dirty="0">
                          <a:effectLst/>
                        </a:rPr>
                        <a:t> 20%–30%;   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80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d</a:t>
                      </a:r>
                      <a:r>
                        <a:rPr lang="uk-UA" sz="800" b="1" dirty="0">
                          <a:effectLst/>
                        </a:rPr>
                        <a:t>) 30%–40%;   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е) понад 40%.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73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Зазначте основну мету вивчення вибіркових дисциплін для аспіранта: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а)полегшення навчального навантаження;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endParaRPr lang="ru-RU" sz="8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b</a:t>
                      </a:r>
                      <a:r>
                        <a:rPr lang="uk-UA" sz="800" b="1" dirty="0">
                          <a:effectLst/>
                        </a:rPr>
                        <a:t>)можливість вивчення улюблених дисциплін;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39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с)</a:t>
                      </a:r>
                      <a:r>
                        <a:rPr lang="uk-UA" sz="800" b="1" dirty="0">
                          <a:effectLst/>
                        </a:rPr>
                        <a:t>отримання додаткових знань;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25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d</a:t>
                      </a:r>
                      <a:r>
                        <a:rPr lang="uk-UA" sz="800" b="1" dirty="0">
                          <a:effectLst/>
                        </a:rPr>
                        <a:t>)обрання власної освітньої траєкторії.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100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75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88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Чи стикалися Ви з труднощами під час вибору дисциплін?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а)їх зовсім не було;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100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80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b</a:t>
                      </a:r>
                      <a:r>
                        <a:rPr lang="uk-UA" sz="800" b="1" dirty="0">
                          <a:effectLst/>
                        </a:rPr>
                        <a:t>)були незначні труднощі;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с)</a:t>
                      </a:r>
                      <a:r>
                        <a:rPr lang="uk-UA" sz="800" b="1" dirty="0">
                          <a:effectLst/>
                        </a:rPr>
                        <a:t>були значні труднощі.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8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Чи впливав науковий керівник, представники адміністрації або представники академічної спільноти на Ваш вибір дисциплін?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а) ні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74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b</a:t>
                      </a:r>
                      <a:r>
                        <a:rPr lang="uk-UA" sz="800" b="1" dirty="0">
                          <a:effectLst/>
                        </a:rPr>
                        <a:t>) так.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48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Чи радилися Ви з кимось під час вибору дисциплін?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а)так, з аспірантами старших років навчання;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86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</a:t>
                      </a:r>
                      <a:r>
                        <a:rPr lang="uk-UA" sz="800" b="1">
                          <a:effectLst/>
                        </a:rPr>
                        <a:t>)так, з аспірантами мого року навчання;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52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с)</a:t>
                      </a:r>
                      <a:r>
                        <a:rPr lang="uk-UA" sz="800" b="1">
                          <a:effectLst/>
                        </a:rPr>
                        <a:t>так, з науковим керівником;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63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d</a:t>
                      </a:r>
                      <a:r>
                        <a:rPr lang="uk-UA" sz="800" b="1">
                          <a:effectLst/>
                        </a:rPr>
                        <a:t>)так, з членами моєї родини;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0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е)ні, рішення я приймав(ла) самостійно. 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100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100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100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840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Ваш основний критерій під час вибору дисциплін: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а)дисципліна буде легкою для засвоєння;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b</a:t>
                      </a:r>
                      <a:r>
                        <a:rPr lang="uk-UA" sz="800" b="1">
                          <a:effectLst/>
                        </a:rPr>
                        <a:t>)дисципліну читає досвідчений викладач;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endParaRPr lang="ru-RU" sz="8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20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endParaRPr lang="ru-RU" sz="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с)</a:t>
                      </a:r>
                      <a:r>
                        <a:rPr lang="uk-UA" sz="800" b="1">
                          <a:effectLst/>
                        </a:rPr>
                        <a:t>дисципліна актуальна і безпосередньо пов’язана з тематичним напрямком дисертаційної роботи;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50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80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100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79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d</a:t>
                      </a:r>
                      <a:r>
                        <a:rPr lang="uk-UA" sz="800" b="1">
                          <a:effectLst/>
                        </a:rPr>
                        <a:t>)цю дисципліну обирають усі інші аспіранти.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 50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Яку дисципліну або дисципліни, на Вашу думку, потрібно було б включити до вибіркових дисциплін?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Власна відповідь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</a:rPr>
                        <a:t>Філософія науки</a:t>
                      </a:r>
                      <a:endParaRPr lang="ru-RU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 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</a:rPr>
                        <a:t>Формування наукової роботи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885" marR="16885" marT="666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8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АЛІЗ АН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КЕТ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для опитування здобувачів вищої освіти третього (</a:t>
            </a:r>
            <a:r>
              <a:rPr lang="uk-UA" sz="1800" b="1" dirty="0" err="1">
                <a:latin typeface="Times New Roman" pitchFamily="18" charset="0"/>
                <a:cs typeface="Times New Roman" pitchFamily="18" charset="0"/>
              </a:rPr>
              <a:t>освітньо-наукового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) рівня щодо задоволеність практичною підготовкою  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за результатами проходження педагогічної практики) 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19136"/>
              </p:ext>
            </p:extLst>
          </p:nvPr>
        </p:nvGraphicFramePr>
        <p:xfrm>
          <a:off x="323528" y="1484784"/>
          <a:ext cx="8352928" cy="4738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9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Питання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Варіанти відповідей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2017-2018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2018-2019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(%)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2019-2020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41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Яку документацію під час проходження педагогічної практики Ви вивчали?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Нормативна база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Внутрішні документи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1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</a:t>
                      </a:r>
                      <a:r>
                        <a:rPr lang="uk-UA" sz="1100" dirty="0" err="1">
                          <a:effectLst/>
                        </a:rPr>
                        <a:t>Інтернет-ресурси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96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проводили Ви відкрите заняття?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так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5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96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хотіли б Ви надалі викладати?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так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80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9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r>
                        <a:rPr lang="uk-UA" sz="1400" smtClean="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94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Які форми і методи навчання Вам сподобалися під час відвідування лекційних занять? Наведіть приклад.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Загальноприйняті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4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Інформаційно-інноваційні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6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специфічні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4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Форма звітності? Яку документацію Ви оформляли?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Звіт про проходження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9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Щоденник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08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Інша документація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2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Ваші пропозиції щодо удосконалення педагогічної практики аспіранта: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Не має пропозицій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Надані в анкеті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r>
                        <a:rPr lang="uk-UA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54" marR="44954" marT="7933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80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229600" cy="1196752"/>
          </a:xfrm>
        </p:spPr>
        <p:txBody>
          <a:bodyPr>
            <a:normAutofit/>
          </a:bodyPr>
          <a:lstStyle/>
          <a:p>
            <a:r>
              <a:rPr lang="uk-UA" sz="2000" b="1" dirty="0"/>
              <a:t>АНАЛІЗ АНКЕТ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b="1" dirty="0" smtClean="0"/>
              <a:t>опитування </a:t>
            </a:r>
            <a:r>
              <a:rPr lang="uk-UA" sz="2000" b="1" dirty="0"/>
              <a:t>здобувачів вищої освіти третього (</a:t>
            </a:r>
            <a:r>
              <a:rPr lang="uk-UA" sz="2000" b="1" dirty="0" err="1"/>
              <a:t>освітньо-наукового</a:t>
            </a:r>
            <a:r>
              <a:rPr lang="uk-UA" sz="2000" b="1" dirty="0"/>
              <a:t>) рівня  щодо задоволеності користування бібліотечним фондом ДВНЗ «ХДАУ»</a:t>
            </a:r>
            <a:endParaRPr lang="uk-UA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44553"/>
              </p:ext>
            </p:extLst>
          </p:nvPr>
        </p:nvGraphicFramePr>
        <p:xfrm>
          <a:off x="395536" y="908720"/>
          <a:ext cx="8496944" cy="7019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9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Питання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Варіанти запропонованих відповідей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2016-2017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2017-2018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2018-2019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2019-2020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905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Як часто Ви користуєтесь бібліотечним фондом ДВНЗ «ХДАУ»?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а)щодня;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)один раз на тиждень;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щомісяця;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97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)в</a:t>
                      </a:r>
                      <a:r>
                        <a:rPr lang="ru-RU" sz="900">
                          <a:effectLst/>
                        </a:rPr>
                        <a:t>загал</a:t>
                      </a:r>
                      <a:r>
                        <a:rPr lang="uk-UA" sz="900">
                          <a:effectLst/>
                        </a:rPr>
                        <a:t>і </a:t>
                      </a:r>
                      <a:r>
                        <a:rPr lang="ru-RU" sz="900">
                          <a:effectLst/>
                        </a:rPr>
                        <a:t>не користуюся;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49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е)кілька разів на тиждень;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</a:t>
                      </a:r>
                      <a:r>
                        <a:rPr lang="ru-RU" sz="900">
                          <a:effectLst/>
                        </a:rPr>
                        <a:t>)</a:t>
                      </a:r>
                      <a:r>
                        <a:rPr lang="uk-UA" sz="900">
                          <a:effectLst/>
                        </a:rPr>
                        <a:t>тільки під час сесії.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4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g)</a:t>
                      </a:r>
                      <a:r>
                        <a:rPr lang="uk-UA" sz="900">
                          <a:effectLst/>
                        </a:rPr>
                        <a:t>інше____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81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 яких джерел Ви дізнаєтесь про необхідну літературу?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а)література, рекомендована викладачем;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</a:t>
                      </a:r>
                      <a:r>
                        <a:rPr lang="uk-UA" sz="900" dirty="0">
                          <a:effectLst/>
                        </a:rPr>
                        <a:t>)література, зазначена в робочих програмах навчальних дисциплін;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консультації бібліотекаря;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)самостійний пошук в каталозі бібліотеки;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е)</a:t>
                      </a:r>
                      <a:r>
                        <a:rPr lang="uk-UA" sz="900" dirty="0" err="1">
                          <a:effectLst/>
                        </a:rPr>
                        <a:t>ін</a:t>
                      </a:r>
                      <a:r>
                        <a:rPr lang="uk-UA" sz="900" dirty="0">
                          <a:effectLst/>
                        </a:rPr>
                        <a:t>ше___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9905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З яких джерел Ви дізнаєтесь про нові надходження до бібліотеки?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а)друзі;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)електронний каталог;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е</a:t>
                      </a:r>
                      <a:r>
                        <a:rPr lang="ru-RU" sz="900">
                          <a:effectLst/>
                        </a:rPr>
                        <a:t>лектронний архів DSpace</a:t>
                      </a:r>
                      <a:r>
                        <a:rPr lang="uk-UA" sz="900">
                          <a:effectLst/>
                        </a:rPr>
                        <a:t>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)викладачі;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е)виставки нових надходжень в читальних залах;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</a:t>
                      </a:r>
                      <a:r>
                        <a:rPr lang="ru-RU" sz="900">
                          <a:effectLst/>
                        </a:rPr>
                        <a:t>)</a:t>
                      </a:r>
                      <a:r>
                        <a:rPr lang="uk-UA" sz="900">
                          <a:effectLst/>
                        </a:rPr>
                        <a:t>в</a:t>
                      </a:r>
                      <a:r>
                        <a:rPr lang="ru-RU" sz="900">
                          <a:effectLst/>
                        </a:rPr>
                        <a:t>іртуальна виставка на сайті бібліотеки</a:t>
                      </a:r>
                      <a:r>
                        <a:rPr lang="uk-UA" sz="900">
                          <a:effectLst/>
                        </a:rPr>
                        <a:t>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g)</a:t>
                      </a:r>
                      <a:r>
                        <a:rPr lang="uk-UA" sz="900">
                          <a:effectLst/>
                        </a:rPr>
                        <a:t>інше_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990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Якому типу ресурсів Ви надаєте перевагу?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а)електронному;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50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)традиційному;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8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залежить від того, де знаходиться потрібна література;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50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)мені важко відповісти.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990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 переглядаєте Ви книги з виставок "Нові надходження "?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а)так, завжди переглядаю;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)інколи;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не знаю про неї.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543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 користуєтесь Ви послугою "Методичні матеріали до курсів" у </a:t>
                      </a:r>
                      <a:r>
                        <a:rPr lang="ru-RU" sz="900">
                          <a:effectLst/>
                        </a:rPr>
                        <a:t>Веб-середовищ</a:t>
                      </a:r>
                      <a:r>
                        <a:rPr lang="uk-UA" sz="900">
                          <a:effectLst/>
                        </a:rPr>
                        <a:t>і</a:t>
                      </a:r>
                      <a:r>
                        <a:rPr lang="ru-RU" sz="900">
                          <a:effectLst/>
                        </a:rPr>
                        <a:t> Moodle</a:t>
                      </a:r>
                      <a:r>
                        <a:rPr lang="uk-UA" sz="900">
                          <a:effectLst/>
                        </a:rPr>
                        <a:t>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а)так, постійно користуюся;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439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)інколи;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979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не знаю про неї.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9905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Які бази даних найчастіше Ви використовуєте?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а)Scopus, </a:t>
                      </a:r>
                      <a:r>
                        <a:rPr lang="en-US" sz="900">
                          <a:effectLst/>
                        </a:rPr>
                        <a:t>Web of Science</a:t>
                      </a:r>
                      <a:r>
                        <a:rPr lang="uk-UA" sz="900">
                          <a:effectLst/>
                        </a:rPr>
                        <a:t>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)google scholar;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50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е</a:t>
                      </a:r>
                      <a:r>
                        <a:rPr lang="ru-RU" sz="900">
                          <a:effectLst/>
                        </a:rPr>
                        <a:t>лектронний архів DSpace</a:t>
                      </a:r>
                      <a:r>
                        <a:rPr lang="uk-UA" sz="900">
                          <a:effectLst/>
                        </a:rPr>
                        <a:t>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)CQ Global Researcher;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е)EBSCO;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f)</a:t>
                      </a:r>
                      <a:r>
                        <a:rPr lang="uk-UA" sz="900">
                          <a:effectLst/>
                        </a:rPr>
                        <a:t>центр учбової літератури;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g)</a:t>
                      </a:r>
                      <a:r>
                        <a:rPr lang="uk-UA" sz="900">
                          <a:effectLst/>
                        </a:rPr>
                        <a:t>інше____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990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 задоволені Ви сайтом Бібліотеки?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37,5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60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частково;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37,5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50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099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)не можу відповісти.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25,5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52" marR="45052" marT="0" marB="0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876881"/>
              </p:ext>
            </p:extLst>
          </p:nvPr>
        </p:nvGraphicFramePr>
        <p:xfrm>
          <a:off x="323528" y="188640"/>
          <a:ext cx="8424936" cy="7320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7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036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9.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Якщо "ні", то чим саме?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а)оформленням;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)незручністю в користуванні;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недостатністю інформації;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)інше___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6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Чи задовольняє Вас якість обслуговування в Бібліотеці?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4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частково;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)не можу відповісти.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60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Якщо "ні", то чим саме?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а)відсутністю необхідної літератури;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)не комфортністю;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застарілим технічним обладнанням;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</a:t>
                      </a:r>
                      <a:r>
                        <a:rPr lang="uk-UA" sz="900" dirty="0">
                          <a:effectLst/>
                        </a:rPr>
                        <a:t>)неоперативністю обслуговування;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е)рівнем культури обслуговування;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f)</a:t>
                      </a:r>
                      <a:r>
                        <a:rPr lang="uk-UA" sz="900">
                          <a:effectLst/>
                        </a:rPr>
                        <a:t>рівнем професіоналізму бібліотекаря;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g)</a:t>
                      </a:r>
                      <a:r>
                        <a:rPr lang="uk-UA" sz="900" dirty="0">
                          <a:effectLst/>
                        </a:rPr>
                        <a:t>режимом роботи Бібліотеки;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h)</a:t>
                      </a:r>
                      <a:r>
                        <a:rPr lang="uk-UA" sz="900">
                          <a:effectLst/>
                        </a:rPr>
                        <a:t>інше_____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036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 відвідуєте Ви семінари, тренінги, презентації книг тощо, які проводить бібліотека?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а)так, постійно;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)так, іноді;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72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с)</a:t>
                      </a:r>
                      <a:r>
                        <a:rPr lang="uk-UA" sz="900" dirty="0">
                          <a:effectLst/>
                        </a:rPr>
                        <a:t>ні.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06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Якими формами бібліотечно-інформаційних послуг Ви користуєтесь найчастіше?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а)отримання літератури з фонду абонемента;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100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)отримання літератури в читальних залах;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40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консультаційна допомога в пошуку та виборі джерел інформації;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49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)відвідування масових заходів;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е)інше__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036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 задовольняє Ваші інформаційні потреби фонд бібліотеки?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а)так;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74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)ні;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62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важко відповісти.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0362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 row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Чим Вас приваблює бібліотека?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а)повнота та актуальність фонду;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440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r>
                        <a:rPr lang="uk-UA" sz="900">
                          <a:effectLst/>
                        </a:rPr>
                        <a:t>)наявність якісного довідково-бібліографічного апарату, новітніх пошукових систем;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3440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с)</a:t>
                      </a:r>
                      <a:r>
                        <a:rPr lang="uk-UA" sz="900">
                          <a:effectLst/>
                        </a:rPr>
                        <a:t>можливість отримати необхідну інформацію з мережі Інтернет;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</a:t>
                      </a:r>
                      <a:r>
                        <a:rPr lang="uk-UA" sz="900">
                          <a:effectLst/>
                        </a:rPr>
                        <a:t>)оперативність та якість обслуговування;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3440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е)репертуар масових заходів ( конференції, презентації, виставки);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f)</a:t>
                      </a:r>
                      <a:r>
                        <a:rPr lang="uk-UA" sz="900">
                          <a:effectLst/>
                        </a:rPr>
                        <a:t>професійність бібліотечних працівників;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g)</a:t>
                      </a:r>
                      <a:r>
                        <a:rPr lang="uk-UA" sz="900">
                          <a:effectLst/>
                        </a:rPr>
                        <a:t>культура обслуговування;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70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</a:t>
                      </a:r>
                      <a:r>
                        <a:rPr lang="ru-RU" sz="900">
                          <a:effectLst/>
                        </a:rPr>
                        <a:t>)</a:t>
                      </a:r>
                      <a:r>
                        <a:rPr lang="uk-UA" sz="900">
                          <a:effectLst/>
                        </a:rPr>
                        <a:t>сервіс та умови обслуговування;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0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і)інше___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44" marR="40444" marT="0" marB="0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0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84976" cy="1196752"/>
          </a:xfrm>
        </p:spPr>
        <p:txBody>
          <a:bodyPr>
            <a:noAutofit/>
          </a:bodyPr>
          <a:lstStyle/>
          <a:p>
            <a:r>
              <a:rPr lang="uk-UA" sz="2000" b="1" dirty="0"/>
              <a:t>АНАЛІЗ АНКЕТА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b="1" dirty="0"/>
              <a:t>опитування здобувачів вищої освіти третього (</a:t>
            </a:r>
            <a:r>
              <a:rPr lang="uk-UA" sz="2000" b="1" dirty="0" err="1"/>
              <a:t>освітньо-наукового</a:t>
            </a:r>
            <a:r>
              <a:rPr lang="uk-UA" sz="2000" b="1" dirty="0"/>
              <a:t>) рівня щодо виявлення проблем зі створення сприятливого освітнього середовища в ДВНЗ «ХДАУ»</a:t>
            </a:r>
            <a:endParaRPr lang="uk-UA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43474"/>
              </p:ext>
            </p:extLst>
          </p:nvPr>
        </p:nvGraphicFramePr>
        <p:xfrm>
          <a:off x="323528" y="1268760"/>
          <a:ext cx="8568952" cy="5980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8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Питання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Варіанти запропонованих відповідей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2018-2019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2019-2020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62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Чи не жалкуєте Ви, що вступили до аспірантури ДВНЗ «ХДАУ»?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а) так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b) 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3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Які можливості дає Вам навчання в ДВНЗ «ХДАУ»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а)отримати в майбутньому фізично неважку та високооплачувану роботу;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b)набути нових знань, отримати задоволення від інтелектуальної роботи;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с)стати фахівцем високої кваліфікації, навчитися приймати обґрунтовані рішення у складних ситуаціях, вирішувати складні проблеми;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d)розвивати свої здібності, інтелект, постійно вдосконалювати себе.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38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Що було для Вас найважчим на початковому етапі навчання в аспірантурі?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а)звикнути до дещо нових умов навчання;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6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b)увійти до нового колективу;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с)Ваш варіант:_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239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Якi стратегії вирішення навчальних проблем Ви обирали?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а)самостійно шукали способи вирішення проблемних ситуацій;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b)дотримувались тактики «якось усе владнається», нічого не роблячи;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с)обговорювали проблеми з іншими аспірантами;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d)обговорювали проблеми з друзями;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е)звертались за допомогою до наукового керівника, викладачів, декану.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f)консультувались з батьками;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23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g)звертались до психолога, який діє в університеті;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h)інше ___________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62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Якої інформації Вам бракує насамперед?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а)про права та обов’язки аспіранта;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b)про наукову роботу за різними проектами;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с)інше___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2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Є все необхідне__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80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62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Які проблеми Вас найбільше турбують?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а) складність навчального матеріалу;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b) складність наукової роботи;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с) майбутнє працевлаштування;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6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d) інше__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53" marR="47753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41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2637</Words>
  <Application>Microsoft Office PowerPoint</Application>
  <PresentationFormat>Экран (4:3)</PresentationFormat>
  <Paragraphs>1292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ДЕРЖАВНИЙ ВИЩИЙ НАВЧАЛЬНИЙ ЗАКЛАД  «ХЕРСОНСЬКИЙ ДЕРЖАВНИЙ АГРАРНИЙ УНІВЕРСИТЕТ»</vt:lpstr>
      <vt:lpstr>АНАЛІЗ АНКЕТА для опитування здобувачів вищої освіти третього (освітньо-наукового) рівня                 щодо навчання та викладання за освітньою програмою</vt:lpstr>
      <vt:lpstr>АНАЛІЗ АНКЕТ для опитування здобувачів вищої освіти третього (освітньо-наукового) рівня щодо вивчення оптимального рівня навчального навантаження на аспіранта в ДВНЗ «ХДАУ»</vt:lpstr>
      <vt:lpstr>АНАЛІЗ АНКЕТА  для опитування здобувачів вищої освіти третього (освітньо-наукового) рівня                 щодо удосконалення освітньо-наукової програми</vt:lpstr>
      <vt:lpstr>АНАЛІЗ АНКЕТА  для опитування здобувачів вищої освіти третього (освітньо-наукового) рівня щодо вибору навчальних дисциплін в ДВНЗ «ХДАУ»</vt:lpstr>
      <vt:lpstr>АНАЛІЗ АНКЕТ для опитування здобувачів вищої освіти третього (освітньо-наукового) рівня щодо задоволеність практичною підготовкою   (за результатами проходження педагогічної практики) </vt:lpstr>
      <vt:lpstr>АНАЛІЗ АНКЕТ  опитування здобувачів вищої освіти третього (освітньо-наукового) рівня  щодо задоволеності користування бібліотечним фондом ДВНЗ «ХДАУ»</vt:lpstr>
      <vt:lpstr>Презентация PowerPoint</vt:lpstr>
      <vt:lpstr>АНАЛІЗ АНКЕТА опитування здобувачів вищої освіти третього (освітньо-наукового) рівня щодо виявлення проблем зі створення сприятливого освітнього середовища в ДВНЗ «ХДАУ»</vt:lpstr>
      <vt:lpstr>Презентация PowerPoint</vt:lpstr>
      <vt:lpstr>АНАЛІЗ АНКЕТ для опитування здобувачів вищої освіти третього (освітньо-наукового) рівня  щодо академічної доброчесності</vt:lpstr>
      <vt:lpstr>АНАЛІЗ АНКЕТ для опитування здобувачів вищої освіти третього (освітньо-наукового) рівня щодо вирішення конфліктних ситуацій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ВИЩИЙ НАВЧАЛЬНИЙ ЗАКЛАД  «ХЕРСОНСЬКИЙ ДЕРЖАВНИЙ АГРАРНИЙ УНІВЕРСИТЕТ»</dc:title>
  <dc:creator>Admin</dc:creator>
  <cp:lastModifiedBy>User</cp:lastModifiedBy>
  <cp:revision>18</cp:revision>
  <cp:lastPrinted>2020-11-06T06:33:44Z</cp:lastPrinted>
  <dcterms:created xsi:type="dcterms:W3CDTF">2020-11-05T18:31:16Z</dcterms:created>
  <dcterms:modified xsi:type="dcterms:W3CDTF">2020-11-06T08:49:16Z</dcterms:modified>
</cp:coreProperties>
</file>