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761163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5" d="100"/>
          <a:sy n="125" d="100"/>
        </p:scale>
        <p:origin x="119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5E308-EA78-4889-9852-50FF51BB72ED}" type="datetimeFigureOut">
              <a:rPr lang="uk-UA" smtClean="0"/>
              <a:t>06.11.2020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07DE8-01F6-40ED-A1CC-C16DCDF74E8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443823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5E308-EA78-4889-9852-50FF51BB72ED}" type="datetimeFigureOut">
              <a:rPr lang="uk-UA" smtClean="0"/>
              <a:t>06.11.2020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07DE8-01F6-40ED-A1CC-C16DCDF74E8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68692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5E308-EA78-4889-9852-50FF51BB72ED}" type="datetimeFigureOut">
              <a:rPr lang="uk-UA" smtClean="0"/>
              <a:t>06.11.2020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07DE8-01F6-40ED-A1CC-C16DCDF74E8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648511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5E308-EA78-4889-9852-50FF51BB72ED}" type="datetimeFigureOut">
              <a:rPr lang="uk-UA" smtClean="0"/>
              <a:t>06.11.2020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07DE8-01F6-40ED-A1CC-C16DCDF74E8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56024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5E308-EA78-4889-9852-50FF51BB72ED}" type="datetimeFigureOut">
              <a:rPr lang="uk-UA" smtClean="0"/>
              <a:t>06.11.2020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07DE8-01F6-40ED-A1CC-C16DCDF74E8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026489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5E308-EA78-4889-9852-50FF51BB72ED}" type="datetimeFigureOut">
              <a:rPr lang="uk-UA" smtClean="0"/>
              <a:t>06.11.2020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07DE8-01F6-40ED-A1CC-C16DCDF74E8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79402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5E308-EA78-4889-9852-50FF51BB72ED}" type="datetimeFigureOut">
              <a:rPr lang="uk-UA" smtClean="0"/>
              <a:t>06.11.2020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07DE8-01F6-40ED-A1CC-C16DCDF74E8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0178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5E308-EA78-4889-9852-50FF51BB72ED}" type="datetimeFigureOut">
              <a:rPr lang="uk-UA" smtClean="0"/>
              <a:t>06.11.2020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07DE8-01F6-40ED-A1CC-C16DCDF74E8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29584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5E308-EA78-4889-9852-50FF51BB72ED}" type="datetimeFigureOut">
              <a:rPr lang="uk-UA" smtClean="0"/>
              <a:t>06.11.2020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07DE8-01F6-40ED-A1CC-C16DCDF74E8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66984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5E308-EA78-4889-9852-50FF51BB72ED}" type="datetimeFigureOut">
              <a:rPr lang="uk-UA" smtClean="0"/>
              <a:t>06.11.2020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07DE8-01F6-40ED-A1CC-C16DCDF74E8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4584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5E308-EA78-4889-9852-50FF51BB72ED}" type="datetimeFigureOut">
              <a:rPr lang="uk-UA" smtClean="0"/>
              <a:t>06.11.2020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07DE8-01F6-40ED-A1CC-C16DCDF74E8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50094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A5E308-EA78-4889-9852-50FF51BB72ED}" type="datetimeFigureOut">
              <a:rPr lang="uk-UA" smtClean="0"/>
              <a:t>06.11.2020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207DE8-01F6-40ED-A1CC-C16DCDF74E8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90270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504" y="980729"/>
            <a:ext cx="8856984" cy="1656183"/>
          </a:xfrm>
        </p:spPr>
        <p:txBody>
          <a:bodyPr>
            <a:normAutofit/>
          </a:bodyPr>
          <a:lstStyle/>
          <a:p>
            <a:r>
              <a:rPr lang="uk-UA" sz="2800" dirty="0" smtClean="0">
                <a:ln>
                  <a:solidFill>
                    <a:schemeClr val="tx2">
                      <a:lumMod val="10000"/>
                    </a:schemeClr>
                  </a:solidFill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ДЕРЖАВНИЙ ВИЩИЙ НАВЧАЛЬНИЙ ЗАКЛАД </a:t>
            </a:r>
            <a:br>
              <a:rPr lang="uk-UA" sz="2800" dirty="0" smtClean="0">
                <a:ln>
                  <a:solidFill>
                    <a:schemeClr val="tx2">
                      <a:lumMod val="10000"/>
                    </a:schemeClr>
                  </a:solidFill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</a:rPr>
            </a:br>
            <a:r>
              <a:rPr lang="uk-UA" sz="2800" dirty="0" smtClean="0">
                <a:ln>
                  <a:solidFill>
                    <a:schemeClr val="tx2">
                      <a:lumMod val="10000"/>
                    </a:schemeClr>
                  </a:solidFill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«ХЕРСОНСЬКИЙ ДЕРЖАВНИЙ АГРАРНИЙ УНІВЕРСИТЕТ»</a:t>
            </a:r>
            <a:endParaRPr lang="uk-UA" sz="28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27584" y="2708920"/>
            <a:ext cx="7488832" cy="1752600"/>
          </a:xfrm>
        </p:spPr>
        <p:txBody>
          <a:bodyPr>
            <a:normAutofit fontScale="62500" lnSpcReduction="20000"/>
          </a:bodyPr>
          <a:lstStyle/>
          <a:p>
            <a:r>
              <a:rPr lang="uk-UA" dirty="0" smtClean="0">
                <a:ln w="10541" cmpd="sng">
                  <a:solidFill>
                    <a:schemeClr val="tx2">
                      <a:lumMod val="10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Результати узагальнення анкетування за </a:t>
            </a:r>
            <a:r>
              <a:rPr lang="uk-UA" u="sng" dirty="0" smtClean="0">
                <a:ln w="10541" cmpd="sng">
                  <a:solidFill>
                    <a:schemeClr val="tx2">
                      <a:lumMod val="10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2016-2020 рр.</a:t>
            </a:r>
            <a:r>
              <a:rPr lang="ru-RU" dirty="0" smtClean="0">
                <a:ln w="10541" cmpd="sng">
                  <a:solidFill>
                    <a:schemeClr val="tx2">
                      <a:lumMod val="10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/>
            </a:r>
            <a:br>
              <a:rPr lang="ru-RU" dirty="0" smtClean="0">
                <a:ln w="10541" cmpd="sng">
                  <a:solidFill>
                    <a:schemeClr val="tx2">
                      <a:lumMod val="10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</a:rPr>
            </a:br>
            <a:r>
              <a:rPr lang="uk-UA" dirty="0" smtClean="0">
                <a:ln w="10541" cmpd="sng">
                  <a:solidFill>
                    <a:schemeClr val="tx2">
                      <a:lumMod val="10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здобувачів вищої освіти третього</a:t>
            </a:r>
            <a:br>
              <a:rPr lang="uk-UA" dirty="0" smtClean="0">
                <a:ln w="10541" cmpd="sng">
                  <a:solidFill>
                    <a:schemeClr val="tx2">
                      <a:lumMod val="10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</a:rPr>
            </a:br>
            <a:r>
              <a:rPr lang="uk-UA" dirty="0" smtClean="0">
                <a:ln w="10541" cmpd="sng">
                  <a:solidFill>
                    <a:schemeClr val="tx2">
                      <a:lumMod val="10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 (</a:t>
            </a:r>
            <a:r>
              <a:rPr lang="uk-UA" dirty="0" err="1" smtClean="0">
                <a:ln w="10541" cmpd="sng">
                  <a:solidFill>
                    <a:schemeClr val="tx2">
                      <a:lumMod val="10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освітньо-наукового</a:t>
            </a:r>
            <a:r>
              <a:rPr lang="uk-UA" dirty="0" smtClean="0">
                <a:ln w="10541" cmpd="sng">
                  <a:solidFill>
                    <a:schemeClr val="tx2">
                      <a:lumMod val="10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) рівня </a:t>
            </a:r>
          </a:p>
          <a:p>
            <a:endParaRPr lang="uk-UA" dirty="0">
              <a:ln w="10541" cmpd="sng">
                <a:solidFill>
                  <a:schemeClr val="tx2">
                    <a:lumMod val="10000"/>
                  </a:schemeClr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glow rad="635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  <a:p>
            <a:r>
              <a:rPr lang="uk-UA" altLang="ru-RU" b="1" dirty="0" smtClean="0">
                <a:solidFill>
                  <a:srgbClr val="0070C0"/>
                </a:solidFill>
              </a:rPr>
              <a:t>спеціальності 204 «Технологія виробництва і переробки продукції тваринництва»</a:t>
            </a:r>
            <a:endParaRPr lang="uk-UA" dirty="0"/>
          </a:p>
        </p:txBody>
      </p:sp>
      <p:pic>
        <p:nvPicPr>
          <p:cNvPr id="4" name="Рисунок 1" descr="Лого-БТФ_для-Web_200_на сайт 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4581127"/>
            <a:ext cx="1296144" cy="1307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96480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7283508"/>
              </p:ext>
            </p:extLst>
          </p:nvPr>
        </p:nvGraphicFramePr>
        <p:xfrm>
          <a:off x="179512" y="188640"/>
          <a:ext cx="8712967" cy="665489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769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881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7965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3410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3410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75824">
                <a:tc rowSpan="5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7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83" marR="50283" marT="0" marB="0"/>
                </a:tc>
                <a:tc rowSpan="5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Чи Ви встигаєте підготуватись до занять?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83" marR="502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700">
                          <a:effectLst/>
                        </a:rPr>
                        <a:t>а) так, завжди готуюсь до всix занять;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83" marR="502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700">
                          <a:effectLst/>
                        </a:rPr>
                        <a:t>80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83" marR="502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700">
                          <a:effectLst/>
                        </a:rPr>
                        <a:t>75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83" marR="50283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5824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b) не до всix, але до більшості;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83" marR="502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20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83" marR="502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25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83" marR="50283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5824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с) тільки до занять з основних дисциплін;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83" marR="502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83" marR="502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83" marR="50283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5824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d) тільки до занять, які мені цікаві;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83" marR="502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83" marR="502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83" marR="50283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5824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е) взагалі не встигаю готуватись до занять.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83" marR="502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83" marR="502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83" marR="50283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5824"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8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83" marR="50283" marT="0" marB="0"/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Чи подобається вам дискутувати з викладачем?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83" marR="502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а) рідко вступаю в дискусію;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83" marR="502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40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83" marR="502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25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83" marR="50283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1647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b) вступаю в дискусію, якщо знаю, що це мені принесе додаткові бали;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83" marR="502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20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83" marR="502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83" marR="50283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1647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с) часто дискутую, оскільки отримую задоволення від процесу навчання.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83" marR="502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40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83" marR="502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75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83" marR="50283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75824"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9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83" marR="50283" marT="0" marB="0"/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Чи завжди ви отримуєте відповіді на свої запитання?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83" marR="502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а) рідко;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83" marR="502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83" marR="502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83" marR="50283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75824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b) завжди;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83" marR="502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100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83" marR="502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100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83" marR="50283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75824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с) ніколи.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83" marR="502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83" marR="502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83" marR="50283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75824"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10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83" marR="50283" marT="0" marB="0"/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Наскільки ваша активність впливає на оцінку з даної дисципліни?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83" marR="502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а) інколи отримую додаткові бали;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83" marR="502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20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83" marR="502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83" marR="50283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75824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b) завжди отримую додаткові бали;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83" marR="502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80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83" marR="502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100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83" marR="50283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82831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с) ніяк не впливає.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83" marR="502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83" marR="502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83" marR="50283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75824">
                <a:tc row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11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83" marR="50283" marT="0" marB="0"/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Оцініть своє ставлення до виконання завдань самостійної роботи аспіранта: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83" marR="502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а)  рідко  проявляю зацікавленість;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83" marR="502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83" marR="502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83" marR="50283" marT="0" marB="0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51647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b) виконую, якщо знаю, що мені доведеться публічно виступати і висловлювати свою думку;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83" marR="502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83" marR="502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83" marR="50283" marT="0" marB="0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75824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с) виконую, щоб вигладати не гірше за інших;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83" marR="502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83" marR="502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83" marR="50283" marT="0" marB="0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51647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d) завжди виконую із задоволенням, бо на самостійне вивчення виносять  цікаві питання.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83" marR="502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100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83" marR="502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100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83" marR="50283" marT="0" marB="0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75824">
                <a:tc row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12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83" marR="50283" marT="0" marB="0"/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Оцініть оснащеність навчальних кабінетів сучасними технічними засобами навчання: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83" marR="502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а)  не оснащені;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83" marR="502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83" marR="502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83" marR="50283" marT="0" marB="0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75824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b) частково оснащені;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83" marR="502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83" marR="502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83" marR="50283" marT="0" marB="0"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75824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с) майже всі оснащені;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83" marR="502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20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83" marR="502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83" marR="50283" marT="0" marB="0"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75824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d) повністю оснащені.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83" marR="502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80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83" marR="502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100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83" marR="50283" marT="0" marB="0"/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85395"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13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83" marR="50283" marT="0" marB="0"/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Чи задоволені Ви наочністю викладення матеріалу за допомогою дошки, технічних засобів, наочного приладдя?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83" marR="502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а)  так;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83" marR="502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100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83" marR="502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100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83" marR="50283" marT="0" marB="0"/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269469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b) ні;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83" marR="502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83" marR="502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83" marR="50283" marT="0" marB="0"/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324254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с) для мене це неважливо;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83" marR="502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83" marR="502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83" marR="50283" marT="0" marB="0"/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75824">
                <a:tc row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14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83" marR="50283" marT="0" marB="0"/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Наскільки викладач уміє використовувати наочність?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83" marR="502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а)  завжди усе наочно;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83" marR="502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83" marR="502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83" marR="50283" marT="0" marB="0"/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201942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b) частково матеріал подається наочно;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83" marR="502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100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83" marR="502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100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83" marR="50283" marT="0" marB="0"/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175824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с) матеріал подається без наочності;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83" marR="502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83" marR="502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83" marR="50283" marT="0" marB="0"/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181557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d) для мене це неважливо.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83" marR="502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83" marR="502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83" marR="50283" marT="0" marB="0"/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9775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>
            <a:noAutofit/>
          </a:bodyPr>
          <a:lstStyle/>
          <a:p>
            <a:r>
              <a:rPr lang="uk-UA" sz="2400" b="1" dirty="0"/>
              <a:t>АНАЛІЗ АНКЕТ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uk-UA" sz="2400" b="1" dirty="0"/>
              <a:t>для опитування здобувачів вищої освіти третього (</a:t>
            </a:r>
            <a:r>
              <a:rPr lang="uk-UA" sz="2400" b="1" dirty="0" err="1"/>
              <a:t>освітньо-наукового</a:t>
            </a:r>
            <a:r>
              <a:rPr lang="uk-UA" sz="2400" b="1" dirty="0"/>
              <a:t>) рівня  щодо академічної </a:t>
            </a:r>
            <a:r>
              <a:rPr lang="uk-UA" sz="2400" b="1" dirty="0" smtClean="0"/>
              <a:t>доброчесності</a:t>
            </a:r>
            <a:endParaRPr lang="uk-UA" sz="24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571390"/>
              </p:ext>
            </p:extLst>
          </p:nvPr>
        </p:nvGraphicFramePr>
        <p:xfrm>
          <a:off x="107504" y="1123885"/>
          <a:ext cx="8856985" cy="567852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504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837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202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022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0032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090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№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Питання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Варіанти запропонованих відповідей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2018-2019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2019-2020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3673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1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 dirty="0">
                          <a:effectLst/>
                        </a:rPr>
                        <a:t>Чи ознайомлені Ви з документами, що містять постанови, стандарти та процедуру дотримання академічної доброчесності?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Так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100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100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5346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Ні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7049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2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Чи ознайомлені Ви з видами діяльності, </a:t>
                      </a:r>
                      <a:r>
                        <a:rPr lang="uk-UA" sz="1200" dirty="0" err="1">
                          <a:effectLst/>
                        </a:rPr>
                        <a:t>якi</a:t>
                      </a:r>
                      <a:r>
                        <a:rPr lang="uk-UA" sz="1200" dirty="0">
                          <a:effectLst/>
                        </a:rPr>
                        <a:t> використовуються для попередження та у </a:t>
                      </a:r>
                      <a:r>
                        <a:rPr lang="uk-UA" sz="1200" dirty="0" err="1">
                          <a:effectLst/>
                        </a:rPr>
                        <a:t>paзi</a:t>
                      </a:r>
                      <a:r>
                        <a:rPr lang="uk-UA" sz="1200" dirty="0">
                          <a:effectLst/>
                        </a:rPr>
                        <a:t> скоєння порушень академічної доброчесності?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Так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100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100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197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Ні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23116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3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 dirty="0">
                          <a:effectLst/>
                        </a:rPr>
                        <a:t>Яким чином відбувається перевірка на плагіат наукових робіт, статей, тез тощо?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Використовується внутрішня система перевірки на плагіат наукових робіт, статей, тез 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100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23116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Використовується зовнішня  система перевірки на плагіат наукових робіт, статей, тез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100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9508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перевірки на плагіат не відбувається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7049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4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Чи є норми академічної доброчесності вашою особистісною мотивацією/переконанням?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Так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100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100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1855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Ні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07049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5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Чи були випадки виявлення порушення академічної доброчесності у Вашому оточенні?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Так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26765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Ні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 dirty="0">
                          <a:effectLst/>
                        </a:rPr>
                        <a:t>100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 dirty="0">
                          <a:effectLst/>
                        </a:rPr>
                        <a:t>100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0197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6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Які заходи були вжитті до порушників? (якщо були випадки)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1337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1266"/>
            <a:ext cx="8229600" cy="1143000"/>
          </a:xfrm>
        </p:spPr>
        <p:txBody>
          <a:bodyPr>
            <a:noAutofit/>
          </a:bodyPr>
          <a:lstStyle/>
          <a:p>
            <a:r>
              <a:rPr lang="uk-UA" sz="2400" b="1" dirty="0"/>
              <a:t>АНАЛІЗ АНКЕТ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uk-UA" sz="2400" b="1" dirty="0"/>
              <a:t>для опитування здобувачів вищої освіти третього (</a:t>
            </a:r>
            <a:r>
              <a:rPr lang="uk-UA" sz="2400" b="1" dirty="0" err="1"/>
              <a:t>освітньо-наукового</a:t>
            </a:r>
            <a:r>
              <a:rPr lang="uk-UA" sz="2400" b="1" dirty="0"/>
              <a:t>) рівня щодо вирішення конфліктних </a:t>
            </a:r>
            <a:r>
              <a:rPr lang="uk-UA" sz="2400" b="1" dirty="0" smtClean="0"/>
              <a:t>ситуацій</a:t>
            </a:r>
            <a:endParaRPr lang="uk-UA" sz="24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9653116"/>
              </p:ext>
            </p:extLst>
          </p:nvPr>
        </p:nvGraphicFramePr>
        <p:xfrm>
          <a:off x="683568" y="1268760"/>
          <a:ext cx="7848871" cy="54184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320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40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32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7349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2952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2952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0789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128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 dirty="0">
                          <a:effectLst/>
                        </a:rPr>
                        <a:t>№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30" marR="42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effectLst/>
                        </a:rPr>
                        <a:t>Питання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30" marR="42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effectLst/>
                        </a:rPr>
                        <a:t>Варіанти запропонованих відповідей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30" marR="42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effectLst/>
                        </a:rPr>
                        <a:t>2016-2017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30" marR="42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effectLst/>
                        </a:rPr>
                        <a:t>2017-2018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30" marR="42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effectLst/>
                        </a:rPr>
                        <a:t>2018-2019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30" marR="42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effectLst/>
                        </a:rPr>
                        <a:t>2019-2020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30" marR="4293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6702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 dirty="0">
                          <a:effectLst/>
                        </a:rPr>
                        <a:t>1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30" marR="42930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err="1">
                          <a:effectLst/>
                        </a:rPr>
                        <a:t>Чи</a:t>
                      </a:r>
                      <a:r>
                        <a:rPr lang="ru-RU" sz="1000" b="1" dirty="0">
                          <a:effectLst/>
                        </a:rPr>
                        <a:t> </a:t>
                      </a:r>
                      <a:r>
                        <a:rPr lang="ru-RU" sz="1000" b="1" dirty="0" err="1">
                          <a:effectLst/>
                        </a:rPr>
                        <a:t>ознайомлені</a:t>
                      </a:r>
                      <a:r>
                        <a:rPr lang="ru-RU" sz="1000" b="1" dirty="0">
                          <a:effectLst/>
                        </a:rPr>
                        <a:t> Ви з процедурою </a:t>
                      </a:r>
                      <a:r>
                        <a:rPr lang="ru-RU" sz="1000" b="1" dirty="0" err="1">
                          <a:effectLst/>
                        </a:rPr>
                        <a:t>вирішення</a:t>
                      </a:r>
                      <a:r>
                        <a:rPr lang="ru-RU" sz="1000" b="1" dirty="0">
                          <a:effectLst/>
                        </a:rPr>
                        <a:t> </a:t>
                      </a:r>
                      <a:r>
                        <a:rPr lang="ru-RU" sz="1000" b="1" dirty="0" err="1">
                          <a:effectLst/>
                        </a:rPr>
                        <a:t>конфліктних</a:t>
                      </a:r>
                      <a:r>
                        <a:rPr lang="ru-RU" sz="1000" b="1" dirty="0">
                          <a:effectLst/>
                        </a:rPr>
                        <a:t> </a:t>
                      </a:r>
                      <a:r>
                        <a:rPr lang="ru-RU" sz="1000" b="1" dirty="0" err="1">
                          <a:effectLst/>
                        </a:rPr>
                        <a:t>ситуацій</a:t>
                      </a:r>
                      <a:r>
                        <a:rPr lang="ru-RU" sz="1000" b="1" dirty="0">
                          <a:effectLst/>
                        </a:rPr>
                        <a:t>?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30" marR="42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effectLst/>
                        </a:rPr>
                        <a:t>Так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30" marR="42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effectLst/>
                        </a:rPr>
                        <a:t>100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30" marR="42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effectLst/>
                        </a:rPr>
                        <a:t>100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30" marR="42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effectLst/>
                        </a:rPr>
                        <a:t>100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30" marR="42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effectLst/>
                        </a:rPr>
                        <a:t>100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30" marR="4293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6105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effectLst/>
                        </a:rPr>
                        <a:t>Ні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30" marR="42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effectLst/>
                        </a:rPr>
                        <a:t> 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30" marR="42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effectLst/>
                        </a:rPr>
                        <a:t> 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30" marR="42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effectLst/>
                        </a:rPr>
                        <a:t> 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30" marR="42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effectLst/>
                        </a:rPr>
                        <a:t> 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30" marR="4293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2137"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effectLst/>
                        </a:rPr>
                        <a:t>2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30" marR="42930" marT="0" marB="0"/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 dirty="0">
                          <a:effectLst/>
                        </a:rPr>
                        <a:t>Чи були подібні випадки ( з Вами, іншими аспірантами) та як вони були вирішені?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30" marR="42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effectLst/>
                        </a:rPr>
                        <a:t>Так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30" marR="42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effectLst/>
                        </a:rPr>
                        <a:t> 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30" marR="42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effectLst/>
                        </a:rPr>
                        <a:t> 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30" marR="42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effectLst/>
                        </a:rPr>
                        <a:t> 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30" marR="42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effectLst/>
                        </a:rPr>
                        <a:t> 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30" marR="4293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6358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effectLst/>
                        </a:rPr>
                        <a:t>Ні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30" marR="42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effectLst/>
                        </a:rPr>
                        <a:t>100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30" marR="42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effectLst/>
                        </a:rPr>
                        <a:t>100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30" marR="42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effectLst/>
                        </a:rPr>
                        <a:t>100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30" marR="42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effectLst/>
                        </a:rPr>
                        <a:t>100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30" marR="4293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2472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effectLst/>
                        </a:rPr>
                        <a:t>Власна відповідь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30" marR="42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effectLst/>
                        </a:rPr>
                        <a:t> 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30" marR="42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effectLst/>
                        </a:rPr>
                        <a:t> 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30" marR="42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effectLst/>
                        </a:rPr>
                        <a:t> 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30" marR="42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effectLst/>
                        </a:rPr>
                        <a:t> 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30" marR="4293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4123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effectLst/>
                        </a:rPr>
                        <a:t>3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30" marR="42930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effectLst/>
                        </a:rPr>
                        <a:t>Чи ознайомлені Ви з процедурою розгляду скарг, що пов'язані з сексуальним домаганням?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30" marR="42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 dirty="0">
                          <a:effectLst/>
                        </a:rPr>
                        <a:t>Так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30" marR="42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effectLst/>
                        </a:rPr>
                        <a:t>100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30" marR="42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effectLst/>
                        </a:rPr>
                        <a:t>100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30" marR="42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effectLst/>
                        </a:rPr>
                        <a:t>100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30" marR="42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effectLst/>
                        </a:rPr>
                        <a:t>100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30" marR="4293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9356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 dirty="0">
                          <a:effectLst/>
                        </a:rPr>
                        <a:t>Ні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30" marR="42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effectLst/>
                        </a:rPr>
                        <a:t> 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30" marR="42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effectLst/>
                        </a:rPr>
                        <a:t> 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30" marR="42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effectLst/>
                        </a:rPr>
                        <a:t> 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30" marR="42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effectLst/>
                        </a:rPr>
                        <a:t> 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30" marR="4293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32137"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effectLst/>
                        </a:rPr>
                        <a:t>4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30" marR="42930" marT="0" marB="0"/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 dirty="0">
                          <a:effectLst/>
                        </a:rPr>
                        <a:t>Чи були подібні випадки та як вони були вирішені?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30" marR="42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 dirty="0">
                          <a:effectLst/>
                        </a:rPr>
                        <a:t>Так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30" marR="42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effectLst/>
                        </a:rPr>
                        <a:t> 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30" marR="42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effectLst/>
                        </a:rPr>
                        <a:t> 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30" marR="42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effectLst/>
                        </a:rPr>
                        <a:t> 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30" marR="42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effectLst/>
                        </a:rPr>
                        <a:t> 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30" marR="4293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32137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effectLst/>
                        </a:rPr>
                        <a:t>Ні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30" marR="42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 dirty="0">
                          <a:effectLst/>
                        </a:rPr>
                        <a:t>100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30" marR="42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effectLst/>
                        </a:rPr>
                        <a:t>100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30" marR="42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effectLst/>
                        </a:rPr>
                        <a:t>100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30" marR="42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effectLst/>
                        </a:rPr>
                        <a:t>100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30" marR="4293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72472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effectLst/>
                        </a:rPr>
                        <a:t>Власна відповідь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30" marR="42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 dirty="0">
                          <a:effectLst/>
                        </a:rPr>
                        <a:t> 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30" marR="42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effectLst/>
                        </a:rPr>
                        <a:t> 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30" marR="42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effectLst/>
                        </a:rPr>
                        <a:t> 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30" marR="42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effectLst/>
                        </a:rPr>
                        <a:t> 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30" marR="4293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80887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effectLst/>
                        </a:rPr>
                        <a:t>5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30" marR="42930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effectLst/>
                        </a:rPr>
                        <a:t>Чи ознайомлені Ви з процедурою розгляду скарг, пов’язаних з  дискримінацією (віковою, пасивною, етнічною, гендерною)?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30" marR="42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effectLst/>
                        </a:rPr>
                        <a:t>Так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30" marR="42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 dirty="0">
                          <a:effectLst/>
                        </a:rPr>
                        <a:t>100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30" marR="42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effectLst/>
                        </a:rPr>
                        <a:t>100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30" marR="42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effectLst/>
                        </a:rPr>
                        <a:t>100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30" marR="42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effectLst/>
                        </a:rPr>
                        <a:t>100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30" marR="4293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552927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effectLst/>
                        </a:rPr>
                        <a:t>Ні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30" marR="42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effectLst/>
                        </a:rPr>
                        <a:t> 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30" marR="42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 dirty="0">
                          <a:effectLst/>
                        </a:rPr>
                        <a:t> 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30" marR="42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 dirty="0">
                          <a:effectLst/>
                        </a:rPr>
                        <a:t> 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30" marR="42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effectLst/>
                        </a:rPr>
                        <a:t> 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30" marR="42930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32137"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effectLst/>
                        </a:rPr>
                        <a:t>6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30" marR="42930" marT="0" marB="0"/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effectLst/>
                        </a:rPr>
                        <a:t>Чи були подібні випадки та як вони були вирішені?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30" marR="42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effectLst/>
                        </a:rPr>
                        <a:t>Так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30" marR="42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effectLst/>
                        </a:rPr>
                        <a:t> 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30" marR="42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effectLst/>
                        </a:rPr>
                        <a:t> 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30" marR="42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 dirty="0">
                          <a:effectLst/>
                        </a:rPr>
                        <a:t> 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30" marR="42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effectLst/>
                        </a:rPr>
                        <a:t> 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30" marR="42930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45615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effectLst/>
                        </a:rPr>
                        <a:t>Ні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30" marR="42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effectLst/>
                        </a:rPr>
                        <a:t>100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30" marR="42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effectLst/>
                        </a:rPr>
                        <a:t>100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30" marR="42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effectLst/>
                        </a:rPr>
                        <a:t>100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30" marR="42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effectLst/>
                        </a:rPr>
                        <a:t>100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30" marR="42930" marT="0" marB="0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72472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effectLst/>
                        </a:rPr>
                        <a:t>Власна відповідь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30" marR="42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effectLst/>
                        </a:rPr>
                        <a:t> 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30" marR="42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effectLst/>
                        </a:rPr>
                        <a:t> 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30" marR="42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 dirty="0">
                          <a:effectLst/>
                        </a:rPr>
                        <a:t> 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30" marR="42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 dirty="0">
                          <a:effectLst/>
                        </a:rPr>
                        <a:t> 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30" marR="42930" marT="0" marB="0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62187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effectLst/>
                        </a:rPr>
                        <a:t>7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30" marR="42930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effectLst/>
                        </a:rPr>
                        <a:t>Чи ознайомлені Ви з процедурою розгляду скарг, пов'язаних з корупцією?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30" marR="42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effectLst/>
                        </a:rPr>
                        <a:t>Так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30" marR="42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effectLst/>
                        </a:rPr>
                        <a:t>100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30" marR="42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effectLst/>
                        </a:rPr>
                        <a:t>100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30" marR="42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effectLst/>
                        </a:rPr>
                        <a:t>100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30" marR="42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 dirty="0">
                          <a:effectLst/>
                        </a:rPr>
                        <a:t>100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30" marR="42930" marT="0" marB="0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90956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effectLst/>
                        </a:rPr>
                        <a:t>Ні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30" marR="42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effectLst/>
                        </a:rPr>
                        <a:t> 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30" marR="42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effectLst/>
                        </a:rPr>
                        <a:t> 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30" marR="42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effectLst/>
                        </a:rPr>
                        <a:t> 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30" marR="42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 dirty="0">
                          <a:effectLst/>
                        </a:rPr>
                        <a:t> 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30" marR="42930" marT="0" marB="0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32137"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effectLst/>
                        </a:rPr>
                        <a:t>8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30" marR="42930" marT="0" marB="0"/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effectLst/>
                        </a:rPr>
                        <a:t>Чи були подібні випадки та як вони були вирішені?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30" marR="42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effectLst/>
                        </a:rPr>
                        <a:t>Так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30" marR="42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effectLst/>
                        </a:rPr>
                        <a:t> 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30" marR="42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effectLst/>
                        </a:rPr>
                        <a:t> 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30" marR="42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effectLst/>
                        </a:rPr>
                        <a:t> 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30" marR="42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 dirty="0">
                          <a:effectLst/>
                        </a:rPr>
                        <a:t> 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30" marR="42930" marT="0" marB="0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53971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effectLst/>
                        </a:rPr>
                        <a:t>Ні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30" marR="42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effectLst/>
                        </a:rPr>
                        <a:t>100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30" marR="42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effectLst/>
                        </a:rPr>
                        <a:t>100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30" marR="42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effectLst/>
                        </a:rPr>
                        <a:t>100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30" marR="42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 dirty="0">
                          <a:effectLst/>
                        </a:rPr>
                        <a:t>100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30" marR="42930" marT="0" marB="0"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72472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effectLst/>
                        </a:rPr>
                        <a:t>Власна відповідь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30" marR="42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effectLst/>
                        </a:rPr>
                        <a:t> 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30" marR="42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effectLst/>
                        </a:rPr>
                        <a:t> 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30" marR="42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effectLst/>
                        </a:rPr>
                        <a:t> 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30" marR="42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 dirty="0">
                          <a:effectLst/>
                        </a:rPr>
                        <a:t> 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30" marR="42930" marT="0" marB="0"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6358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856"/>
            <a:ext cx="8640960" cy="1528936"/>
          </a:xfrm>
        </p:spPr>
        <p:txBody>
          <a:bodyPr>
            <a:normAutofit fontScale="90000"/>
          </a:bodyPr>
          <a:lstStyle/>
          <a:p>
            <a:r>
              <a:rPr lang="ru-RU" sz="2400" b="1" dirty="0" smtClean="0"/>
              <a:t>АНАЛІЗ АНКЕТА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uk-UA" sz="2400" b="1" dirty="0" smtClean="0"/>
              <a:t>для </a:t>
            </a:r>
            <a:r>
              <a:rPr lang="uk-UA" sz="2400" b="1" dirty="0"/>
              <a:t>опитування здобувачів вищої освіти третього (</a:t>
            </a:r>
            <a:r>
              <a:rPr lang="uk-UA" sz="2400" b="1" dirty="0" err="1"/>
              <a:t>освітньо-наукового</a:t>
            </a:r>
            <a:r>
              <a:rPr lang="uk-UA" sz="2400" b="1" dirty="0"/>
              <a:t>) рівня                 щодо навчання та викладання за освітньою </a:t>
            </a:r>
            <a:r>
              <a:rPr lang="uk-UA" sz="2400" b="1" dirty="0" smtClean="0"/>
              <a:t>програмою</a:t>
            </a:r>
            <a:endParaRPr lang="uk-UA" sz="24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57200" y="2050581"/>
          <a:ext cx="8229600" cy="36252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1696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35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70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6975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69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6975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328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Питання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2" marR="6515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Варіанти відповідей 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2" marR="651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2016-2017 (%)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2" marR="651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2017-2018 (%)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2" marR="651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2018-2019 (%)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2" marR="651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2019-2020 (%)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2" marR="65152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2896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Яким формам та методам навчання віддають перевагу </a:t>
                      </a:r>
                      <a:r>
                        <a:rPr lang="uk-UA" sz="1200">
                          <a:effectLst/>
                        </a:rPr>
                        <a:t>науково-педагогічні працівники під час викладання </a:t>
                      </a:r>
                      <a:r>
                        <a:rPr lang="ru-RU" sz="1200">
                          <a:effectLst/>
                        </a:rPr>
                        <a:t>професійно орієнтованих дисциплін</a:t>
                      </a:r>
                      <a:r>
                        <a:rPr lang="uk-UA" sz="1200">
                          <a:effectLst/>
                        </a:rPr>
                        <a:t>?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2" marR="651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Лекції (проблемні)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2" marR="651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100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2" marR="651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75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2" marR="651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60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2" marR="651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75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2" marR="65152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2896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Практики (дискусії)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2" marR="651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2" marR="651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25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2" marR="651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40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2" marR="651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25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2" marR="65152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3204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Чи є добір змісту і методів навчання та викладання обґрунтованим і зрозумілим для аспіранта?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2" marR="651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Так 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2" marR="651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100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2" marR="651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100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2" marR="651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80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2" marR="651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100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2" marR="65152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6448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Ні 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2" marR="651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2" marR="651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2" marR="651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20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2" marR="651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2" marR="65152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3948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Чи відповідають запропоновані викладачем зміст, форми і методи навчання та викладання студентоцентрованому підходу?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2" marR="651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Так 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2" marR="651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100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2" marR="651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100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2" marR="651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100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2" marR="651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75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2" marR="65152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4203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Ні 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2" marR="651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2" marR="651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2" marR="651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2" marR="651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25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2" marR="65152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33740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Чи забезпечує заклад вищої освіти можливість вибору форм i методів навчання та викладання науково-педагогічними працівниками за принципом академічної свободи?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2" marR="651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Так 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2" marR="651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100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2" marR="651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100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2" marR="651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100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2" marR="651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100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2" marR="65152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7823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Ні 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2" marR="651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2" marR="651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2" marR="651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2" marR="651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2" marR="65152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40699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Як відповідають інтереси здобувачів вищої освіти принципам академічної свободи?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2" marR="651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Так 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2" marR="651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100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2" marR="651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100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2" marR="651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100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2" marR="651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100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2" marR="65152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6448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Ні 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2" marR="651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2" marR="651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2" marR="651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2" marR="651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2" marR="65152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89083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txBody>
          <a:bodyPr>
            <a:noAutofit/>
          </a:bodyPr>
          <a:lstStyle/>
          <a:p>
            <a:r>
              <a:rPr lang="ru-RU" sz="1200" b="1" dirty="0"/>
              <a:t>А</a:t>
            </a:r>
            <a:r>
              <a:rPr lang="uk-UA" sz="1200" b="1" dirty="0"/>
              <a:t>НАЛІЗ А</a:t>
            </a:r>
            <a:r>
              <a:rPr lang="ru-RU" sz="1200" b="1" dirty="0" smtClean="0"/>
              <a:t>НКЕТ</a:t>
            </a:r>
            <a:r>
              <a:rPr lang="ru-RU" sz="1200" dirty="0"/>
              <a:t/>
            </a:r>
            <a:br>
              <a:rPr lang="ru-RU" sz="1200" dirty="0"/>
            </a:br>
            <a:r>
              <a:rPr lang="uk-UA" sz="1200" b="1" dirty="0"/>
              <a:t>для опитування здобувачів вищої освіти третього (</a:t>
            </a:r>
            <a:r>
              <a:rPr lang="uk-UA" sz="1200" b="1" dirty="0" err="1"/>
              <a:t>освітньо-наукового</a:t>
            </a:r>
            <a:r>
              <a:rPr lang="uk-UA" sz="1200" b="1" dirty="0"/>
              <a:t>) </a:t>
            </a:r>
            <a:r>
              <a:rPr lang="uk-UA" sz="1200" b="1" dirty="0" smtClean="0"/>
              <a:t>рівня щодо </a:t>
            </a:r>
            <a:r>
              <a:rPr lang="uk-UA" sz="1200" b="1" dirty="0"/>
              <a:t>вивчення оптимального рівня навчального навантаження на аспіранта в ДВНЗ «ХДАУ»</a:t>
            </a:r>
            <a:endParaRPr lang="ru-RU" sz="12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6117497"/>
              </p:ext>
            </p:extLst>
          </p:nvPr>
        </p:nvGraphicFramePr>
        <p:xfrm>
          <a:off x="395536" y="692696"/>
          <a:ext cx="8424934" cy="649562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640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523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449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5809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9542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9542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1461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865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600">
                          <a:effectLst/>
                        </a:rPr>
                        <a:t>№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600">
                          <a:effectLst/>
                        </a:rPr>
                        <a:t>Питання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600">
                          <a:effectLst/>
                        </a:rPr>
                        <a:t>Варіант відповіді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 dirty="0">
                          <a:effectLst/>
                        </a:rPr>
                        <a:t>2016-2017 (%)</a:t>
                      </a:r>
                      <a:endParaRPr lang="ru-RU" sz="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 dirty="0">
                          <a:effectLst/>
                        </a:rPr>
                        <a:t>2017-2018 (%)</a:t>
                      </a:r>
                      <a:endParaRPr lang="ru-RU" sz="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 dirty="0">
                          <a:effectLst/>
                        </a:rPr>
                        <a:t>2018-2019 (%)</a:t>
                      </a:r>
                      <a:endParaRPr lang="ru-RU" sz="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 dirty="0">
                          <a:effectLst/>
                        </a:rPr>
                        <a:t>2019-2020 (%)</a:t>
                      </a:r>
                      <a:endParaRPr lang="ru-RU" sz="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5229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1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 dirty="0">
                          <a:effectLst/>
                        </a:rPr>
                        <a:t>Якою, на Вашу думку, є оптимальна кількість дисциплін у семестрі</a:t>
                      </a:r>
                      <a:endParaRPr lang="ru-RU" sz="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</a:rPr>
                        <a:t>а) 1–5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</a:rPr>
                        <a:t>100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</a:rPr>
                        <a:t>100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</a:rPr>
                        <a:t>100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</a:rPr>
                        <a:t>75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9312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b</a:t>
                      </a:r>
                      <a:r>
                        <a:rPr lang="uk-UA" sz="900" b="1">
                          <a:effectLst/>
                        </a:rPr>
                        <a:t>) 5–10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</a:rPr>
                        <a:t> 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</a:rPr>
                        <a:t> 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</a:rPr>
                        <a:t> 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</a:rPr>
                        <a:t>25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0166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</a:rPr>
                        <a:t>с) 10–15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</a:rPr>
                        <a:t> 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</a:rPr>
                        <a:t> 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</a:rPr>
                        <a:t> 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</a:rPr>
                        <a:t> 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5229"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2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 dirty="0">
                          <a:effectLst/>
                        </a:rPr>
                        <a:t>Який відсоток самостійної роботи, на Вашу думку, повинна включати освітня компонента (від загального обсягу навчальної дисципліни)</a:t>
                      </a:r>
                      <a:endParaRPr lang="ru-RU" sz="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</a:rPr>
                        <a:t>а) до 50%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</a:rPr>
                        <a:t> 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</a:rPr>
                        <a:t> 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</a:rPr>
                        <a:t> 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</a:rPr>
                        <a:t> 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42923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b</a:t>
                      </a:r>
                      <a:r>
                        <a:rPr lang="uk-UA" sz="900" b="1">
                          <a:effectLst/>
                        </a:rPr>
                        <a:t>) 50%–60%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</a:rPr>
                        <a:t>50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</a:rPr>
                        <a:t>25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</a:rPr>
                        <a:t>20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</a:rPr>
                        <a:t> 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25229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с)</a:t>
                      </a:r>
                      <a:r>
                        <a:rPr lang="uk-UA" sz="900" b="1">
                          <a:effectLst/>
                        </a:rPr>
                        <a:t> 60%–70%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</a:rPr>
                        <a:t>50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</a:rPr>
                        <a:t>75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</a:rPr>
                        <a:t>60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</a:rPr>
                        <a:t>100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6048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d</a:t>
                      </a:r>
                      <a:r>
                        <a:rPr lang="uk-UA" sz="900" b="1">
                          <a:effectLst/>
                        </a:rPr>
                        <a:t>) 70%–80%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</a:rPr>
                        <a:t> 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</a:rPr>
                        <a:t> 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</a:rPr>
                        <a:t>20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</a:rPr>
                        <a:t> 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25229"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3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 dirty="0">
                          <a:effectLst/>
                        </a:rPr>
                        <a:t>Який відсоток становить фактична самостійна робота аспіранта за навчальною складовою відповідно до навчального та робочих планів</a:t>
                      </a:r>
                      <a:endParaRPr lang="ru-RU" sz="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</a:rPr>
                        <a:t>а) до 50%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</a:rPr>
                        <a:t> 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</a:rPr>
                        <a:t> 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</a:rPr>
                        <a:t> 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</a:rPr>
                        <a:t> 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25229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b</a:t>
                      </a:r>
                      <a:r>
                        <a:rPr lang="uk-UA" sz="900" b="1">
                          <a:effectLst/>
                        </a:rPr>
                        <a:t>) 50%–60%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</a:rPr>
                        <a:t> 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</a:rPr>
                        <a:t>25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</a:rPr>
                        <a:t>20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</a:rPr>
                        <a:t>25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36118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с)</a:t>
                      </a:r>
                      <a:r>
                        <a:rPr lang="uk-UA" sz="900" b="1">
                          <a:effectLst/>
                        </a:rPr>
                        <a:t> 60%–70%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</a:rPr>
                        <a:t>100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</a:rPr>
                        <a:t>75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</a:rPr>
                        <a:t>80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</a:rPr>
                        <a:t>75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62853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d</a:t>
                      </a:r>
                      <a:r>
                        <a:rPr lang="uk-UA" sz="900" b="1">
                          <a:effectLst/>
                        </a:rPr>
                        <a:t>) 70%–80%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</a:rPr>
                        <a:t> 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</a:rPr>
                        <a:t> 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</a:rPr>
                        <a:t> 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</a:rPr>
                        <a:t> 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55153"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4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 dirty="0">
                          <a:effectLst/>
                        </a:rPr>
                        <a:t>Яка форма самостійної роботи є найбільш ефективною</a:t>
                      </a:r>
                      <a:endParaRPr lang="ru-RU" sz="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</a:rPr>
                        <a:t>а) самостійне вивчення теоретичного матеріалу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</a:rPr>
                        <a:t> 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</a:rPr>
                        <a:t> 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</a:rPr>
                        <a:t> 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</a:rPr>
                        <a:t> 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86578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b</a:t>
                      </a:r>
                      <a:r>
                        <a:rPr lang="uk-UA" sz="900" b="1" dirty="0">
                          <a:effectLst/>
                        </a:rPr>
                        <a:t>) самостійне виконання практичних завдань</a:t>
                      </a:r>
                      <a:endParaRPr lang="ru-RU" sz="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</a:rPr>
                        <a:t> 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</a:rPr>
                        <a:t> 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</a:rPr>
                        <a:t> 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</a:rPr>
                        <a:t> 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55153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</a:rPr>
                        <a:t>с) </a:t>
                      </a:r>
                      <a:r>
                        <a:rPr lang="uk-UA" sz="900" b="1" dirty="0">
                          <a:effectLst/>
                        </a:rPr>
                        <a:t>робота з додатковою літературою</a:t>
                      </a:r>
                      <a:endParaRPr lang="ru-RU" sz="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</a:rPr>
                        <a:t>50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</a:rPr>
                        <a:t>25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</a:rPr>
                        <a:t> 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</a:rPr>
                        <a:t>25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649428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d</a:t>
                      </a:r>
                      <a:r>
                        <a:rPr lang="uk-UA" sz="900" b="1" dirty="0">
                          <a:effectLst/>
                        </a:rPr>
                        <a:t>) написання рефератів, наукових публікацій, участь у семінарах, круглих столах, конференціях тощо</a:t>
                      </a:r>
                      <a:endParaRPr lang="ru-RU" sz="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</a:rPr>
                        <a:t>50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</a:rPr>
                        <a:t>75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</a:rPr>
                        <a:t>100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</a:rPr>
                        <a:t>75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25229">
                <a:tc row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5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 row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</a:rPr>
                        <a:t>Скільки фактично часу Ви приділяєте самостійній pоботi (у середньому за один день)?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</a:rPr>
                        <a:t>а) 0 хв.–30 хв.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</a:rPr>
                        <a:t> 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</a:rPr>
                        <a:t> 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</a:rPr>
                        <a:t> 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</a:rPr>
                        <a:t> 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36118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b</a:t>
                      </a:r>
                      <a:r>
                        <a:rPr lang="uk-UA" sz="900" b="1">
                          <a:effectLst/>
                        </a:rPr>
                        <a:t>) 30 хв.–1 год.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</a:rPr>
                        <a:t> 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</a:rPr>
                        <a:t> 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</a:rPr>
                        <a:t> 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</a:rPr>
                        <a:t> 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25229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</a:rPr>
                        <a:t>с) 1 год.–2 год.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</a:rPr>
                        <a:t>100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</a:rPr>
                        <a:t>50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</a:rPr>
                        <a:t>25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</a:rPr>
                        <a:t> 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25229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d</a:t>
                      </a:r>
                      <a:r>
                        <a:rPr lang="uk-UA" sz="900" b="1" dirty="0">
                          <a:effectLst/>
                        </a:rPr>
                        <a:t>) 2 год.–3 год.</a:t>
                      </a:r>
                      <a:endParaRPr lang="ru-RU" sz="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</a:rPr>
                        <a:t> 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</a:rPr>
                        <a:t>50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</a:rPr>
                        <a:t>50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</a:rPr>
                        <a:t>50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25229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 dirty="0">
                          <a:effectLst/>
                        </a:rPr>
                        <a:t>е) більше 3 год.</a:t>
                      </a:r>
                      <a:endParaRPr lang="ru-RU" sz="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</a:rPr>
                        <a:t> 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</a:rPr>
                        <a:t> 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</a:rPr>
                        <a:t>25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</a:rPr>
                        <a:t>50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25229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6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</a:rPr>
                        <a:t>Якi джерела інформації  Ви найчастіше використовуєте під час самостійної роботи?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 dirty="0">
                          <a:effectLst/>
                        </a:rPr>
                        <a:t>а) Інтернет</a:t>
                      </a:r>
                      <a:endParaRPr lang="ru-RU" sz="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</a:rPr>
                        <a:t> 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</a:rPr>
                        <a:t>25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</a:rPr>
                        <a:t>60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</a:rPr>
                        <a:t>50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25229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b</a:t>
                      </a:r>
                      <a:r>
                        <a:rPr lang="uk-UA" sz="900" b="1">
                          <a:effectLst/>
                        </a:rPr>
                        <a:t>) бібліотека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 dirty="0">
                          <a:effectLst/>
                        </a:rPr>
                        <a:t>50</a:t>
                      </a:r>
                      <a:endParaRPr lang="ru-RU" sz="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</a:rPr>
                        <a:t>50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</a:rPr>
                        <a:t>40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</a:rPr>
                        <a:t>50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255153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</a:rPr>
                        <a:t>с) матеріали, надані викладачем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 dirty="0">
                          <a:effectLst/>
                        </a:rPr>
                        <a:t>50</a:t>
                      </a:r>
                      <a:endParaRPr lang="ru-RU" sz="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</a:rPr>
                        <a:t>25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</a:rPr>
                        <a:t> 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</a:rPr>
                        <a:t> 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76953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7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</a:rPr>
                        <a:t>Чи вважаєте Ви надмірним навантаження на аспіранта під час виконання навчальної складової освітньої програми?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</a:rPr>
                        <a:t>а) так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 dirty="0">
                          <a:effectLst/>
                        </a:rPr>
                        <a:t> </a:t>
                      </a:r>
                      <a:endParaRPr lang="ru-RU" sz="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 dirty="0">
                          <a:effectLst/>
                        </a:rPr>
                        <a:t> </a:t>
                      </a:r>
                      <a:endParaRPr lang="ru-RU" sz="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</a:rPr>
                        <a:t> 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</a:rPr>
                        <a:t> 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34105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b</a:t>
                      </a:r>
                      <a:r>
                        <a:rPr lang="uk-UA" sz="900" b="1">
                          <a:effectLst/>
                        </a:rPr>
                        <a:t>) ні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</a:rPr>
                        <a:t>100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 dirty="0">
                          <a:effectLst/>
                        </a:rPr>
                        <a:t>100</a:t>
                      </a:r>
                      <a:endParaRPr lang="ru-RU" sz="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</a:rPr>
                        <a:t>100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</a:rPr>
                        <a:t>100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25229"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8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</a:rPr>
                        <a:t>Які види занять, на Вашу думку,  є надлишковими у навчальному навантаженні аспіранта?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</a:rPr>
                        <a:t>а) лекції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</a:rPr>
                        <a:t>50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 dirty="0">
                          <a:effectLst/>
                        </a:rPr>
                        <a:t>75</a:t>
                      </a:r>
                      <a:endParaRPr lang="ru-RU" sz="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</a:rPr>
                        <a:t>25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</a:rPr>
                        <a:t>25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125229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b</a:t>
                      </a:r>
                      <a:r>
                        <a:rPr lang="uk-UA" sz="900" b="1">
                          <a:effectLst/>
                        </a:rPr>
                        <a:t>) практичні заняття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</a:rPr>
                        <a:t> 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 dirty="0">
                          <a:effectLst/>
                        </a:rPr>
                        <a:t> </a:t>
                      </a:r>
                      <a:endParaRPr lang="ru-RU" sz="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 dirty="0">
                          <a:effectLst/>
                        </a:rPr>
                        <a:t>25</a:t>
                      </a:r>
                      <a:endParaRPr lang="ru-RU" sz="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</a:rPr>
                        <a:t> 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136118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</a:rPr>
                        <a:t>с) лабораторні заняття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</a:rPr>
                        <a:t>50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</a:rPr>
                        <a:t>25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 dirty="0">
                          <a:effectLst/>
                        </a:rPr>
                        <a:t> </a:t>
                      </a:r>
                      <a:endParaRPr lang="ru-RU" sz="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</a:rPr>
                        <a:t> 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  <a:tr h="210982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d</a:t>
                      </a:r>
                      <a:r>
                        <a:rPr lang="uk-UA" sz="900" b="1">
                          <a:effectLst/>
                        </a:rPr>
                        <a:t>) самостійна робота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</a:rPr>
                        <a:t> 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>
                          <a:effectLst/>
                        </a:rPr>
                        <a:t> 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 dirty="0">
                          <a:effectLst/>
                        </a:rPr>
                        <a:t>50</a:t>
                      </a:r>
                      <a:endParaRPr lang="ru-RU" sz="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 dirty="0">
                          <a:effectLst/>
                        </a:rPr>
                        <a:t>75</a:t>
                      </a:r>
                      <a:endParaRPr lang="ru-RU" sz="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08" marR="39208" marT="0" marB="0"/>
                </a:tc>
                <a:extLst>
                  <a:ext uri="{0D108BD9-81ED-4DB2-BD59-A6C34878D82A}">
                    <a16:rowId xmlns:a16="http://schemas.microsoft.com/office/drawing/2014/main" val="100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2170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066130"/>
          </a:xfrm>
        </p:spPr>
        <p:txBody>
          <a:bodyPr>
            <a:normAutofit/>
          </a:bodyPr>
          <a:lstStyle/>
          <a:p>
            <a:r>
              <a:rPr lang="ru-RU" sz="2000" b="1" dirty="0" smtClean="0"/>
              <a:t>АНАЛІЗ АНКЕТА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uk-UA" sz="2000" b="1" dirty="0"/>
              <a:t> </a:t>
            </a:r>
            <a:r>
              <a:rPr lang="uk-UA" sz="2000" b="1" dirty="0" smtClean="0"/>
              <a:t>для </a:t>
            </a:r>
            <a:r>
              <a:rPr lang="uk-UA" sz="2000" b="1" dirty="0"/>
              <a:t>опитування здобувачів вищої освіти третього (</a:t>
            </a:r>
            <a:r>
              <a:rPr lang="uk-UA" sz="2000" b="1" dirty="0" err="1"/>
              <a:t>освітньо-наукового</a:t>
            </a:r>
            <a:r>
              <a:rPr lang="uk-UA" sz="2000" b="1" dirty="0"/>
              <a:t>) рівня                 щодо удосконалення </a:t>
            </a:r>
            <a:r>
              <a:rPr lang="uk-UA" sz="2000" b="1" dirty="0" err="1"/>
              <a:t>освітньо-наукової</a:t>
            </a:r>
            <a:r>
              <a:rPr lang="uk-UA" sz="2000" b="1" dirty="0"/>
              <a:t> </a:t>
            </a:r>
            <a:r>
              <a:rPr lang="uk-UA" sz="2000" b="1" dirty="0" smtClean="0"/>
              <a:t>програми</a:t>
            </a:r>
            <a:endParaRPr lang="uk-UA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 smtClean="0"/>
          </a:p>
          <a:p>
            <a:endParaRPr lang="uk-UA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4707864"/>
              </p:ext>
            </p:extLst>
          </p:nvPr>
        </p:nvGraphicFramePr>
        <p:xfrm>
          <a:off x="323528" y="1340768"/>
          <a:ext cx="8640959" cy="540059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0881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297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50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240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2404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895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Питання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Варіанти відповідей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2017-2018</a:t>
                      </a:r>
                      <a:endParaRPr lang="ru-RU" sz="12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(%)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2018-2019</a:t>
                      </a:r>
                      <a:endParaRPr lang="ru-RU" sz="12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(%)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2019-2020</a:t>
                      </a:r>
                      <a:endParaRPr lang="ru-RU" sz="12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(%)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9525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7819"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Що визначають цілі </a:t>
                      </a:r>
                      <a:r>
                        <a:rPr lang="uk-UA" sz="1200" dirty="0" err="1">
                          <a:effectLst/>
                        </a:rPr>
                        <a:t>освітньо-наукової</a:t>
                      </a:r>
                      <a:r>
                        <a:rPr lang="uk-UA" sz="1200" dirty="0">
                          <a:effectLst/>
                        </a:rPr>
                        <a:t> програми?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Розумію цілі ОНП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100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100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80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9525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4449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Не розумію цілі ОНП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-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-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-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9525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4449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 Потребують уточнення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-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-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20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9525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8706"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У чому полягає унікальність освітньо-наукової програми?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 Задовольняє унікальність ОНП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100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100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100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9525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8706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   Не задовольняє унікальність ОНП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-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-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-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9525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4449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Потребують уточнення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-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-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-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9525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7819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Чи відповідають цілі освітньо-наукової програми місії та стратегії ДВНЗ «Херсонський державний аграрний університет»?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Цілі відповідають 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100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100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100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9525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61773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Цілі не відповідають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-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-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-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9525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7819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Чи враховані у перспективах подальшого розвитку ДВНЗ «Херсонський державний аграрний університет» можливості освітньої програми?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Так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‘100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100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100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9525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61773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Ні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9525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54449"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Як цілі освітньо-наукової програми відповідають тенденціям розвитку спеціальності?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Відповідають повність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100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100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100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9525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54449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Відповідають частково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-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-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-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9525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27819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Не відповідають 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-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-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-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9525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27819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Ваші пропозиції як стейкхолдера щодо удосконалення освітньо-наукової програми: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Пропозиції надані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-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20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-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9525" marB="0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458706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Пропозиції відсутні в анкеті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100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80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100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9525" marB="0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9044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030"/>
            <a:ext cx="8229600" cy="1143000"/>
          </a:xfrm>
        </p:spPr>
        <p:txBody>
          <a:bodyPr>
            <a:noAutofit/>
          </a:bodyPr>
          <a:lstStyle/>
          <a:p>
            <a:r>
              <a:rPr lang="ru-RU" sz="2000" b="1" dirty="0" smtClean="0"/>
              <a:t>АНАЛІЗ АНКЕТА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uk-UA" sz="2000" b="1" dirty="0"/>
              <a:t> </a:t>
            </a:r>
            <a:r>
              <a:rPr lang="uk-UA" sz="2000" b="1" dirty="0" smtClean="0"/>
              <a:t>для </a:t>
            </a:r>
            <a:r>
              <a:rPr lang="uk-UA" sz="2000" b="1" dirty="0"/>
              <a:t>опитування здобувачів вищої освіти третього (</a:t>
            </a:r>
            <a:r>
              <a:rPr lang="uk-UA" sz="2000" b="1" dirty="0" err="1"/>
              <a:t>освітньо-наукового</a:t>
            </a:r>
            <a:r>
              <a:rPr lang="uk-UA" sz="2000" b="1" dirty="0"/>
              <a:t>) рівня щодо вибору навчальних дисциплін в ДВНЗ «ХДАУ</a:t>
            </a:r>
            <a:r>
              <a:rPr lang="uk-UA" sz="2000" b="1" dirty="0" smtClean="0"/>
              <a:t>»</a:t>
            </a:r>
            <a:endParaRPr lang="uk-UA" sz="20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9608788"/>
              </p:ext>
            </p:extLst>
          </p:nvPr>
        </p:nvGraphicFramePr>
        <p:xfrm>
          <a:off x="395536" y="1052736"/>
          <a:ext cx="8208912" cy="618164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3204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0405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9559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 b="1" dirty="0">
                          <a:effectLst/>
                        </a:rPr>
                        <a:t>Питання</a:t>
                      </a:r>
                      <a:endParaRPr lang="ru-RU" sz="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885" marR="16885" marT="666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 b="1">
                          <a:effectLst/>
                        </a:rPr>
                        <a:t>Варіанти відповідей</a:t>
                      </a:r>
                      <a:endParaRPr lang="ru-RU" sz="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885" marR="16885" marT="666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 b="1">
                          <a:effectLst/>
                        </a:rPr>
                        <a:t>2017-2018</a:t>
                      </a:r>
                      <a:endParaRPr lang="ru-RU" sz="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885" marR="16885" marT="666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 b="1">
                          <a:effectLst/>
                        </a:rPr>
                        <a:t>2018-2019</a:t>
                      </a:r>
                      <a:endParaRPr lang="ru-RU" sz="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885" marR="16885" marT="666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 b="1">
                          <a:effectLst/>
                        </a:rPr>
                        <a:t>2019-2020</a:t>
                      </a:r>
                      <a:endParaRPr lang="ru-RU" sz="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885" marR="16885" marT="6665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0880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b="1" dirty="0">
                          <a:effectLst/>
                        </a:rPr>
                        <a:t>Чи вважаєте Ви за потрібне обирати дисципліни з переліку вибіркових дисциплін та включати ці дисципліни до індивідуального навчального плану аспіранта?</a:t>
                      </a:r>
                      <a:endParaRPr lang="ru-RU" sz="105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885" marR="16885" marT="666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 b="1">
                          <a:effectLst/>
                        </a:rPr>
                        <a:t>а) та</a:t>
                      </a:r>
                      <a:endParaRPr lang="ru-RU" sz="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885" marR="16885" marT="666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 b="1">
                          <a:effectLst/>
                        </a:rPr>
                        <a:t>100</a:t>
                      </a:r>
                      <a:endParaRPr lang="ru-RU" sz="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885" marR="16885" marT="666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 b="1">
                          <a:effectLst/>
                        </a:rPr>
                        <a:t>100</a:t>
                      </a:r>
                      <a:endParaRPr lang="ru-RU" sz="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885" marR="16885" marT="666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 b="1">
                          <a:effectLst/>
                        </a:rPr>
                        <a:t>100</a:t>
                      </a:r>
                      <a:endParaRPr lang="ru-RU" sz="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885" marR="16885" marT="6665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5618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</a:rPr>
                        <a:t>b</a:t>
                      </a:r>
                      <a:r>
                        <a:rPr lang="uk-UA" sz="800" b="1" dirty="0">
                          <a:effectLst/>
                        </a:rPr>
                        <a:t>) ні</a:t>
                      </a:r>
                      <a:endParaRPr lang="ru-RU" sz="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885" marR="16885" marT="666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 b="1">
                          <a:effectLst/>
                        </a:rPr>
                        <a:t> </a:t>
                      </a:r>
                      <a:endParaRPr lang="ru-RU" sz="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885" marR="16885" marT="666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 b="1">
                          <a:effectLst/>
                        </a:rPr>
                        <a:t> </a:t>
                      </a:r>
                      <a:endParaRPr lang="ru-RU" sz="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885" marR="16885" marT="666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 b="1">
                          <a:effectLst/>
                        </a:rPr>
                        <a:t> </a:t>
                      </a:r>
                      <a:endParaRPr lang="ru-RU" sz="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885" marR="16885" marT="6665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0880">
                <a:tc rowSpan="5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b="1" dirty="0">
                          <a:effectLst/>
                        </a:rPr>
                        <a:t>Який відсоток вибіркових дисциплін, на Вашу думку, в навчальному плані є   </a:t>
                      </a:r>
                      <a:br>
                        <a:rPr lang="uk-UA" sz="1050" b="1" dirty="0">
                          <a:effectLst/>
                        </a:rPr>
                      </a:br>
                      <a:r>
                        <a:rPr lang="uk-UA" sz="1050" b="1" dirty="0">
                          <a:effectLst/>
                        </a:rPr>
                        <a:t>оптимальним?</a:t>
                      </a:r>
                      <a:endParaRPr lang="ru-RU" sz="105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885" marR="16885" marT="666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 b="1" dirty="0">
                          <a:effectLst/>
                        </a:rPr>
                        <a:t>а) до 10%;   </a:t>
                      </a:r>
                      <a:endParaRPr lang="ru-RU" sz="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885" marR="16885" marT="666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 b="1">
                          <a:effectLst/>
                        </a:rPr>
                        <a:t> </a:t>
                      </a:r>
                      <a:endParaRPr lang="ru-RU" sz="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885" marR="16885" marT="666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 b="1">
                          <a:effectLst/>
                        </a:rPr>
                        <a:t> </a:t>
                      </a:r>
                      <a:endParaRPr lang="ru-RU" sz="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885" marR="16885" marT="666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 b="1">
                          <a:effectLst/>
                        </a:rPr>
                        <a:t> </a:t>
                      </a:r>
                      <a:endParaRPr lang="ru-RU" sz="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885" marR="16885" marT="6665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088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</a:rPr>
                        <a:t>b</a:t>
                      </a:r>
                      <a:r>
                        <a:rPr lang="uk-UA" sz="800" b="1" dirty="0">
                          <a:effectLst/>
                        </a:rPr>
                        <a:t>) 10%–20%</a:t>
                      </a:r>
                      <a:r>
                        <a:rPr lang="ru-RU" sz="800" b="1" dirty="0">
                          <a:effectLst/>
                        </a:rPr>
                        <a:t>; </a:t>
                      </a:r>
                      <a:r>
                        <a:rPr lang="uk-UA" sz="800" b="1" dirty="0">
                          <a:effectLst/>
                        </a:rPr>
                        <a:t>  </a:t>
                      </a:r>
                      <a:endParaRPr lang="ru-RU" sz="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885" marR="16885" marT="666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</a:rPr>
                        <a:t> </a:t>
                      </a:r>
                      <a:endParaRPr lang="ru-RU" sz="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885" marR="16885" marT="666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 b="1">
                          <a:effectLst/>
                        </a:rPr>
                        <a:t>20</a:t>
                      </a:r>
                      <a:endParaRPr lang="ru-RU" sz="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885" marR="16885" marT="666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</a:rPr>
                        <a:t> </a:t>
                      </a:r>
                      <a:endParaRPr lang="ru-RU" sz="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885" marR="16885" marT="6665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088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>
                          <a:effectLst/>
                        </a:rPr>
                        <a:t>с)</a:t>
                      </a:r>
                      <a:r>
                        <a:rPr lang="uk-UA" sz="800" b="1" dirty="0">
                          <a:effectLst/>
                        </a:rPr>
                        <a:t> 20%–30%;   </a:t>
                      </a:r>
                      <a:endParaRPr lang="ru-RU" sz="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885" marR="16885" marT="666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 b="1">
                          <a:effectLst/>
                        </a:rPr>
                        <a:t>100</a:t>
                      </a:r>
                      <a:endParaRPr lang="ru-RU" sz="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885" marR="16885" marT="666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 b="1">
                          <a:effectLst/>
                        </a:rPr>
                        <a:t>80</a:t>
                      </a:r>
                      <a:endParaRPr lang="ru-RU" sz="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885" marR="16885" marT="666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 b="1">
                          <a:effectLst/>
                        </a:rPr>
                        <a:t>100</a:t>
                      </a:r>
                      <a:endParaRPr lang="ru-RU" sz="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885" marR="16885" marT="6665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088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</a:rPr>
                        <a:t>d</a:t>
                      </a:r>
                      <a:r>
                        <a:rPr lang="uk-UA" sz="800" b="1" dirty="0">
                          <a:effectLst/>
                        </a:rPr>
                        <a:t>) 30%–40%;   </a:t>
                      </a:r>
                      <a:endParaRPr lang="ru-RU" sz="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885" marR="16885" marT="666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 b="1">
                          <a:effectLst/>
                        </a:rPr>
                        <a:t> </a:t>
                      </a:r>
                      <a:endParaRPr lang="ru-RU" sz="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885" marR="16885" marT="666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 b="1">
                          <a:effectLst/>
                        </a:rPr>
                        <a:t> </a:t>
                      </a:r>
                      <a:endParaRPr lang="ru-RU" sz="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885" marR="16885" marT="666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 b="1">
                          <a:effectLst/>
                        </a:rPr>
                        <a:t> </a:t>
                      </a:r>
                      <a:endParaRPr lang="ru-RU" sz="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885" marR="16885" marT="6665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088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 b="1" dirty="0">
                          <a:effectLst/>
                        </a:rPr>
                        <a:t>е) понад 40%.</a:t>
                      </a:r>
                      <a:endParaRPr lang="ru-RU" sz="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885" marR="16885" marT="666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 b="1">
                          <a:effectLst/>
                        </a:rPr>
                        <a:t> </a:t>
                      </a:r>
                      <a:endParaRPr lang="ru-RU" sz="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885" marR="16885" marT="666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 b="1">
                          <a:effectLst/>
                        </a:rPr>
                        <a:t> </a:t>
                      </a:r>
                      <a:endParaRPr lang="ru-RU" sz="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885" marR="16885" marT="666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 b="1">
                          <a:effectLst/>
                        </a:rPr>
                        <a:t> </a:t>
                      </a:r>
                      <a:endParaRPr lang="ru-RU" sz="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885" marR="16885" marT="6665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9736">
                <a:tc row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b="1" dirty="0">
                          <a:effectLst/>
                        </a:rPr>
                        <a:t>Зазначте основну мету вивчення вибіркових дисциплін для аспіранта:</a:t>
                      </a:r>
                      <a:endParaRPr lang="ru-RU" sz="105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885" marR="16885" marT="666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 b="1" dirty="0">
                          <a:effectLst/>
                        </a:rPr>
                        <a:t>а)полегшення навчального навантаження;</a:t>
                      </a:r>
                      <a:endParaRPr lang="ru-RU" sz="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885" marR="16885" marT="666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 b="1">
                          <a:effectLst/>
                        </a:rPr>
                        <a:t> </a:t>
                      </a:r>
                      <a:endParaRPr lang="ru-RU" sz="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885" marR="16885" marT="6665" marB="0"/>
                </a:tc>
                <a:tc>
                  <a:txBody>
                    <a:bodyPr/>
                    <a:lstStyle/>
                    <a:p>
                      <a:endParaRPr lang="ru-RU" sz="800" b="1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16885" marR="16885" marT="666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 b="1">
                          <a:effectLst/>
                        </a:rPr>
                        <a:t> </a:t>
                      </a:r>
                      <a:endParaRPr lang="ru-RU" sz="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885" marR="16885" marT="6665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44016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</a:rPr>
                        <a:t>b</a:t>
                      </a:r>
                      <a:r>
                        <a:rPr lang="uk-UA" sz="800" b="1" dirty="0">
                          <a:effectLst/>
                        </a:rPr>
                        <a:t>)можливість вивчення улюблених дисциплін;</a:t>
                      </a:r>
                      <a:endParaRPr lang="ru-RU" sz="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885" marR="16885" marT="666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</a:rPr>
                        <a:t> </a:t>
                      </a:r>
                      <a:endParaRPr lang="ru-RU" sz="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885" marR="16885" marT="666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</a:rPr>
                        <a:t> </a:t>
                      </a:r>
                      <a:endParaRPr lang="ru-RU" sz="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885" marR="16885" marT="666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</a:rPr>
                        <a:t> </a:t>
                      </a:r>
                      <a:endParaRPr lang="ru-RU" sz="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885" marR="16885" marT="6665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16394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>
                          <a:effectLst/>
                        </a:rPr>
                        <a:t>с)</a:t>
                      </a:r>
                      <a:r>
                        <a:rPr lang="uk-UA" sz="800" b="1" dirty="0">
                          <a:effectLst/>
                        </a:rPr>
                        <a:t>отримання додаткових знань;</a:t>
                      </a:r>
                      <a:endParaRPr lang="ru-RU" sz="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885" marR="16885" marT="666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>
                          <a:effectLst/>
                        </a:rPr>
                        <a:t> </a:t>
                      </a:r>
                      <a:endParaRPr lang="ru-RU" sz="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885" marR="16885" marT="666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</a:rPr>
                        <a:t> </a:t>
                      </a:r>
                      <a:endParaRPr lang="ru-RU" sz="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885" marR="16885" marT="666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 b="1">
                          <a:effectLst/>
                        </a:rPr>
                        <a:t>25</a:t>
                      </a:r>
                      <a:endParaRPr lang="ru-RU" sz="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885" marR="16885" marT="6665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6078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</a:rPr>
                        <a:t>d</a:t>
                      </a:r>
                      <a:r>
                        <a:rPr lang="uk-UA" sz="800" b="1" dirty="0">
                          <a:effectLst/>
                        </a:rPr>
                        <a:t>)обрання власної освітньої траєкторії.</a:t>
                      </a:r>
                      <a:endParaRPr lang="ru-RU" sz="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885" marR="16885" marT="666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 b="1" dirty="0">
                          <a:effectLst/>
                        </a:rPr>
                        <a:t>100</a:t>
                      </a:r>
                      <a:endParaRPr lang="ru-RU" sz="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885" marR="16885" marT="666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 b="1">
                          <a:effectLst/>
                        </a:rPr>
                        <a:t>100</a:t>
                      </a:r>
                      <a:endParaRPr lang="ru-RU" sz="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885" marR="16885" marT="666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 b="1">
                          <a:effectLst/>
                        </a:rPr>
                        <a:t>75</a:t>
                      </a:r>
                      <a:endParaRPr lang="ru-RU" sz="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885" marR="16885" marT="6665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00880"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b="1" dirty="0">
                          <a:effectLst/>
                        </a:rPr>
                        <a:t>Чи стикалися Ви з труднощами під час вибору дисциплін?</a:t>
                      </a:r>
                      <a:endParaRPr lang="ru-RU" sz="105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885" marR="16885" marT="666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 b="1" dirty="0">
                          <a:effectLst/>
                        </a:rPr>
                        <a:t>а)їх зовсім не було;</a:t>
                      </a:r>
                      <a:endParaRPr lang="ru-RU" sz="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885" marR="16885" marT="666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 b="1" dirty="0">
                          <a:effectLst/>
                        </a:rPr>
                        <a:t>100</a:t>
                      </a:r>
                      <a:endParaRPr lang="ru-RU" sz="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885" marR="16885" marT="666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 b="1">
                          <a:effectLst/>
                        </a:rPr>
                        <a:t>80</a:t>
                      </a:r>
                      <a:endParaRPr lang="ru-RU" sz="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885" marR="16885" marT="666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 b="1">
                          <a:effectLst/>
                        </a:rPr>
                        <a:t>100</a:t>
                      </a:r>
                      <a:endParaRPr lang="ru-RU" sz="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885" marR="16885" marT="6665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0088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</a:rPr>
                        <a:t>b</a:t>
                      </a:r>
                      <a:r>
                        <a:rPr lang="uk-UA" sz="800" b="1" dirty="0">
                          <a:effectLst/>
                        </a:rPr>
                        <a:t>)були незначні труднощі;</a:t>
                      </a:r>
                      <a:endParaRPr lang="ru-RU" sz="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885" marR="16885" marT="666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>
                          <a:effectLst/>
                        </a:rPr>
                        <a:t> </a:t>
                      </a:r>
                      <a:endParaRPr lang="ru-RU" sz="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885" marR="16885" marT="666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 b="1">
                          <a:effectLst/>
                        </a:rPr>
                        <a:t>20</a:t>
                      </a:r>
                      <a:endParaRPr lang="ru-RU" sz="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885" marR="16885" marT="666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</a:rPr>
                        <a:t> </a:t>
                      </a:r>
                      <a:endParaRPr lang="ru-RU" sz="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885" marR="16885" marT="6665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0088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>
                          <a:effectLst/>
                        </a:rPr>
                        <a:t>с)</a:t>
                      </a:r>
                      <a:r>
                        <a:rPr lang="uk-UA" sz="800" b="1" dirty="0">
                          <a:effectLst/>
                        </a:rPr>
                        <a:t>були значні труднощі.</a:t>
                      </a:r>
                      <a:endParaRPr lang="ru-RU" sz="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885" marR="16885" marT="666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 b="1">
                          <a:effectLst/>
                        </a:rPr>
                        <a:t> </a:t>
                      </a:r>
                      <a:endParaRPr lang="ru-RU" sz="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885" marR="16885" marT="666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 b="1" dirty="0">
                          <a:effectLst/>
                        </a:rPr>
                        <a:t> </a:t>
                      </a:r>
                      <a:endParaRPr lang="ru-RU" sz="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885" marR="16885" marT="666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 b="1">
                          <a:effectLst/>
                        </a:rPr>
                        <a:t> </a:t>
                      </a:r>
                      <a:endParaRPr lang="ru-RU" sz="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885" marR="16885" marT="6665" marB="0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00880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b="1" dirty="0">
                          <a:effectLst/>
                        </a:rPr>
                        <a:t>Чи впливав науковий керівник, представники адміністрації або представники академічної спільноти на Ваш вибір дисциплін?</a:t>
                      </a:r>
                      <a:endParaRPr lang="ru-RU" sz="105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885" marR="16885" marT="666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 b="1" dirty="0">
                          <a:effectLst/>
                        </a:rPr>
                        <a:t>а) ні</a:t>
                      </a:r>
                      <a:endParaRPr lang="ru-RU" sz="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885" marR="16885" marT="666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 b="1">
                          <a:effectLst/>
                        </a:rPr>
                        <a:t>100</a:t>
                      </a:r>
                      <a:endParaRPr lang="ru-RU" sz="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885" marR="16885" marT="666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 b="1">
                          <a:effectLst/>
                        </a:rPr>
                        <a:t>100</a:t>
                      </a:r>
                      <a:endParaRPr lang="ru-RU" sz="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885" marR="16885" marT="666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 b="1">
                          <a:effectLst/>
                        </a:rPr>
                        <a:t>100</a:t>
                      </a:r>
                      <a:endParaRPr lang="ru-RU" sz="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885" marR="16885" marT="6665" marB="0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65742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</a:rPr>
                        <a:t>b</a:t>
                      </a:r>
                      <a:r>
                        <a:rPr lang="uk-UA" sz="800" b="1" dirty="0">
                          <a:effectLst/>
                        </a:rPr>
                        <a:t>) так.</a:t>
                      </a:r>
                      <a:endParaRPr lang="ru-RU" sz="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885" marR="16885" marT="666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 b="1">
                          <a:effectLst/>
                        </a:rPr>
                        <a:t> </a:t>
                      </a:r>
                      <a:endParaRPr lang="ru-RU" sz="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885" marR="16885" marT="666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 b="1" dirty="0">
                          <a:effectLst/>
                        </a:rPr>
                        <a:t> </a:t>
                      </a:r>
                      <a:endParaRPr lang="ru-RU" sz="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885" marR="16885" marT="666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 b="1" dirty="0">
                          <a:effectLst/>
                        </a:rPr>
                        <a:t> </a:t>
                      </a:r>
                      <a:endParaRPr lang="ru-RU" sz="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885" marR="16885" marT="6665" marB="0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60488">
                <a:tc rowSpan="5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b="1" dirty="0">
                          <a:effectLst/>
                        </a:rPr>
                        <a:t>Чи радилися Ви з кимось під час вибору дисциплін?</a:t>
                      </a:r>
                      <a:endParaRPr lang="ru-RU" sz="105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885" marR="16885" marT="666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 b="1" dirty="0">
                          <a:effectLst/>
                        </a:rPr>
                        <a:t>а)так, з аспірантами старших років навчання;</a:t>
                      </a:r>
                      <a:endParaRPr lang="ru-RU" sz="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885" marR="16885" marT="666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 b="1">
                          <a:effectLst/>
                        </a:rPr>
                        <a:t> </a:t>
                      </a:r>
                      <a:endParaRPr lang="ru-RU" sz="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885" marR="16885" marT="666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 b="1">
                          <a:effectLst/>
                        </a:rPr>
                        <a:t> </a:t>
                      </a:r>
                      <a:endParaRPr lang="ru-RU" sz="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885" marR="16885" marT="666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 b="1" dirty="0">
                          <a:effectLst/>
                        </a:rPr>
                        <a:t> </a:t>
                      </a:r>
                      <a:endParaRPr lang="ru-RU" sz="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885" marR="16885" marT="6665" marB="0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32866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 b="1">
                          <a:effectLst/>
                        </a:rPr>
                        <a:t>b</a:t>
                      </a:r>
                      <a:r>
                        <a:rPr lang="uk-UA" sz="800" b="1">
                          <a:effectLst/>
                        </a:rPr>
                        <a:t>)так, з аспірантами мого року навчання;</a:t>
                      </a:r>
                      <a:endParaRPr lang="ru-RU" sz="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885" marR="16885" marT="666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>
                          <a:effectLst/>
                        </a:rPr>
                        <a:t> </a:t>
                      </a:r>
                      <a:endParaRPr lang="ru-RU" sz="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885" marR="16885" marT="666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</a:rPr>
                        <a:t> </a:t>
                      </a:r>
                      <a:endParaRPr lang="ru-RU" sz="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885" marR="16885" marT="666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</a:rPr>
                        <a:t> </a:t>
                      </a:r>
                      <a:endParaRPr lang="ru-RU" sz="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885" marR="16885" marT="6665" marB="0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05244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</a:rPr>
                        <a:t>с)</a:t>
                      </a:r>
                      <a:r>
                        <a:rPr lang="uk-UA" sz="800" b="1">
                          <a:effectLst/>
                        </a:rPr>
                        <a:t>так, з науковим керівником;</a:t>
                      </a:r>
                      <a:endParaRPr lang="ru-RU" sz="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885" marR="16885" marT="666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>
                          <a:effectLst/>
                        </a:rPr>
                        <a:t> </a:t>
                      </a:r>
                      <a:endParaRPr lang="ru-RU" sz="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885" marR="16885" marT="666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>
                          <a:effectLst/>
                        </a:rPr>
                        <a:t> </a:t>
                      </a:r>
                      <a:endParaRPr lang="ru-RU" sz="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885" marR="16885" marT="666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</a:rPr>
                        <a:t> </a:t>
                      </a:r>
                      <a:endParaRPr lang="ru-RU" sz="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885" marR="16885" marT="6665" marB="0"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4963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 b="1">
                          <a:effectLst/>
                        </a:rPr>
                        <a:t>d</a:t>
                      </a:r>
                      <a:r>
                        <a:rPr lang="uk-UA" sz="800" b="1">
                          <a:effectLst/>
                        </a:rPr>
                        <a:t>)так, з членами моєї родини;</a:t>
                      </a:r>
                      <a:endParaRPr lang="ru-RU" sz="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885" marR="16885" marT="666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>
                          <a:effectLst/>
                        </a:rPr>
                        <a:t> </a:t>
                      </a:r>
                      <a:endParaRPr lang="ru-RU" sz="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885" marR="16885" marT="666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>
                          <a:effectLst/>
                        </a:rPr>
                        <a:t> </a:t>
                      </a:r>
                      <a:endParaRPr lang="ru-RU" sz="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885" marR="16885" marT="666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</a:rPr>
                        <a:t> </a:t>
                      </a:r>
                      <a:endParaRPr lang="ru-RU" sz="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885" marR="16885" marT="6665" marB="0"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22008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 b="1">
                          <a:effectLst/>
                        </a:rPr>
                        <a:t>е)ні, рішення я приймав(ла) самостійно. </a:t>
                      </a:r>
                      <a:endParaRPr lang="ru-RU" sz="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885" marR="16885" marT="666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 b="1">
                          <a:effectLst/>
                        </a:rPr>
                        <a:t>100</a:t>
                      </a:r>
                      <a:endParaRPr lang="ru-RU" sz="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885" marR="16885" marT="666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 b="1" dirty="0">
                          <a:effectLst/>
                        </a:rPr>
                        <a:t>100</a:t>
                      </a:r>
                      <a:endParaRPr lang="ru-RU" sz="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885" marR="16885" marT="666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 b="1" dirty="0">
                          <a:effectLst/>
                        </a:rPr>
                        <a:t>100</a:t>
                      </a:r>
                      <a:endParaRPr lang="ru-RU" sz="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885" marR="16885" marT="6665" marB="0"/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38402">
                <a:tc row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b="1" dirty="0">
                          <a:effectLst/>
                        </a:rPr>
                        <a:t>Ваш основний критерій під час вибору дисциплін:</a:t>
                      </a:r>
                      <a:endParaRPr lang="ru-RU" sz="105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885" marR="16885" marT="666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 b="1">
                          <a:effectLst/>
                        </a:rPr>
                        <a:t>а)дисципліна буде легкою для засвоєння;</a:t>
                      </a:r>
                      <a:endParaRPr lang="ru-RU" sz="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885" marR="16885" marT="666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 b="1" dirty="0">
                          <a:effectLst/>
                        </a:rPr>
                        <a:t> </a:t>
                      </a:r>
                      <a:endParaRPr lang="ru-RU" sz="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885" marR="16885" marT="666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 b="1">
                          <a:effectLst/>
                        </a:rPr>
                        <a:t> </a:t>
                      </a:r>
                      <a:endParaRPr lang="ru-RU" sz="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885" marR="16885" marT="666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 b="1" dirty="0">
                          <a:effectLst/>
                        </a:rPr>
                        <a:t> </a:t>
                      </a:r>
                      <a:endParaRPr lang="ru-RU" sz="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885" marR="16885" marT="6665" marB="0"/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216024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 b="1">
                          <a:effectLst/>
                        </a:rPr>
                        <a:t>b</a:t>
                      </a:r>
                      <a:r>
                        <a:rPr lang="uk-UA" sz="800" b="1">
                          <a:effectLst/>
                        </a:rPr>
                        <a:t>)дисципліну читає досвідчений викладач;</a:t>
                      </a:r>
                      <a:endParaRPr lang="ru-RU" sz="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885" marR="16885" marT="6665" marB="0"/>
                </a:tc>
                <a:tc>
                  <a:txBody>
                    <a:bodyPr/>
                    <a:lstStyle/>
                    <a:p>
                      <a:endParaRPr lang="ru-RU" sz="800" b="1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16885" marR="16885" marT="666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 b="1">
                          <a:effectLst/>
                        </a:rPr>
                        <a:t>20</a:t>
                      </a:r>
                      <a:endParaRPr lang="ru-RU" sz="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885" marR="16885" marT="6665" marB="0"/>
                </a:tc>
                <a:tc>
                  <a:txBody>
                    <a:bodyPr/>
                    <a:lstStyle/>
                    <a:p>
                      <a:endParaRPr lang="ru-RU" sz="800" b="1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16885" marR="16885" marT="6665" marB="0"/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504056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</a:rPr>
                        <a:t>с)</a:t>
                      </a:r>
                      <a:r>
                        <a:rPr lang="uk-UA" sz="800" b="1">
                          <a:effectLst/>
                        </a:rPr>
                        <a:t>дисципліна актуальна і безпосередньо пов’язана з тематичним напрямком дисертаційної роботи;</a:t>
                      </a:r>
                      <a:endParaRPr lang="ru-RU" sz="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885" marR="16885" marT="666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 b="1">
                          <a:effectLst/>
                        </a:rPr>
                        <a:t>50</a:t>
                      </a:r>
                      <a:endParaRPr lang="ru-RU" sz="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885" marR="16885" marT="666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 b="1" dirty="0">
                          <a:effectLst/>
                        </a:rPr>
                        <a:t>80</a:t>
                      </a:r>
                      <a:endParaRPr lang="ru-RU" sz="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885" marR="16885" marT="666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 b="1" dirty="0">
                          <a:effectLst/>
                        </a:rPr>
                        <a:t>100</a:t>
                      </a:r>
                      <a:endParaRPr lang="ru-RU" sz="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885" marR="16885" marT="6665" marB="0"/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97922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 b="1">
                          <a:effectLst/>
                        </a:rPr>
                        <a:t>d</a:t>
                      </a:r>
                      <a:r>
                        <a:rPr lang="uk-UA" sz="800" b="1">
                          <a:effectLst/>
                        </a:rPr>
                        <a:t>)цю дисципліну обирають усі інші аспіранти.</a:t>
                      </a:r>
                      <a:endParaRPr lang="ru-RU" sz="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885" marR="16885" marT="666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 b="1">
                          <a:effectLst/>
                        </a:rPr>
                        <a:t> 50</a:t>
                      </a:r>
                      <a:endParaRPr lang="ru-RU" sz="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885" marR="16885" marT="666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 b="1" dirty="0">
                          <a:effectLst/>
                        </a:rPr>
                        <a:t> </a:t>
                      </a:r>
                      <a:endParaRPr lang="ru-RU" sz="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885" marR="16885" marT="666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 b="1" dirty="0">
                          <a:effectLst/>
                        </a:rPr>
                        <a:t> </a:t>
                      </a:r>
                      <a:endParaRPr lang="ru-RU" sz="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885" marR="16885" marT="6665" marB="0"/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effectLst/>
                        </a:rPr>
                        <a:t>Яку дисципліну або дисципліни, на Вашу думку, потрібно було б включити до вибіркових дисциплін?</a:t>
                      </a:r>
                      <a:endParaRPr lang="ru-RU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885" marR="16885" marT="666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 b="1">
                          <a:effectLst/>
                        </a:rPr>
                        <a:t>Власна відповідь</a:t>
                      </a:r>
                      <a:endParaRPr lang="ru-RU" sz="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885" marR="16885" marT="666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 b="1">
                          <a:effectLst/>
                        </a:rPr>
                        <a:t>Філософія науки</a:t>
                      </a:r>
                      <a:endParaRPr lang="ru-RU" sz="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885" marR="16885" marT="666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 b="1" dirty="0">
                          <a:effectLst/>
                        </a:rPr>
                        <a:t> </a:t>
                      </a:r>
                      <a:endParaRPr lang="ru-RU" sz="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885" marR="16885" marT="666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 b="1" dirty="0">
                          <a:effectLst/>
                        </a:rPr>
                        <a:t>Формування наукової роботи</a:t>
                      </a:r>
                      <a:endParaRPr lang="ru-RU" sz="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885" marR="16885" marT="6665" marB="0"/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43842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АН</a:t>
            </a:r>
            <a:r>
              <a:rPr lang="uk-UA" sz="1800" b="1" dirty="0">
                <a:latin typeface="Times New Roman" pitchFamily="18" charset="0"/>
                <a:cs typeface="Times New Roman" pitchFamily="18" charset="0"/>
              </a:rPr>
              <a:t>АЛІЗ АН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КЕТ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>
                <a:latin typeface="Times New Roman" pitchFamily="18" charset="0"/>
                <a:cs typeface="Times New Roman" pitchFamily="18" charset="0"/>
              </a:rPr>
            </a:br>
            <a:r>
              <a:rPr lang="uk-UA" sz="1800" b="1" dirty="0">
                <a:latin typeface="Times New Roman" pitchFamily="18" charset="0"/>
                <a:cs typeface="Times New Roman" pitchFamily="18" charset="0"/>
              </a:rPr>
              <a:t>для опитування здобувачів вищої освіти третього (</a:t>
            </a:r>
            <a:r>
              <a:rPr lang="uk-UA" sz="1800" b="1" dirty="0" err="1">
                <a:latin typeface="Times New Roman" pitchFamily="18" charset="0"/>
                <a:cs typeface="Times New Roman" pitchFamily="18" charset="0"/>
              </a:rPr>
              <a:t>освітньо-наукового</a:t>
            </a:r>
            <a:r>
              <a:rPr lang="uk-UA" sz="1800" b="1" dirty="0">
                <a:latin typeface="Times New Roman" pitchFamily="18" charset="0"/>
                <a:cs typeface="Times New Roman" pitchFamily="18" charset="0"/>
              </a:rPr>
              <a:t>) рівня щодо задоволеність практичною підготовкою  </a:t>
            </a:r>
            <a:r>
              <a:rPr lang="uk-UA" sz="1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1800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1800" b="1" dirty="0">
                <a:latin typeface="Times New Roman" pitchFamily="18" charset="0"/>
                <a:cs typeface="Times New Roman" pitchFamily="18" charset="0"/>
              </a:rPr>
              <a:t>за результатами проходження педагогічної практики) </a:t>
            </a:r>
            <a:endParaRPr lang="uk-UA" sz="1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1119136"/>
              </p:ext>
            </p:extLst>
          </p:nvPr>
        </p:nvGraphicFramePr>
        <p:xfrm>
          <a:off x="323528" y="1484784"/>
          <a:ext cx="8352928" cy="47380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162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215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657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5917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5943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197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Питання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54" marR="44954" marT="7933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Варіанти відповідей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54" marR="44954" marT="7933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2017-2018</a:t>
                      </a:r>
                      <a:endParaRPr lang="ru-RU" sz="14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(%)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54" marR="44954" marT="7933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2018-2019</a:t>
                      </a:r>
                      <a:endParaRPr lang="ru-RU" sz="14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(%)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54" marR="44954" marT="7933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2019-2020</a:t>
                      </a:r>
                      <a:endParaRPr lang="ru-RU" sz="14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(%)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54" marR="44954" marT="7933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1418"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Яку документацію під час проходження педагогічної практики Ви вивчали?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54" marR="44954" marT="7933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 Нормативна база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54" marR="44954" marT="7933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70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54" marR="44954" marT="7933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80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54" marR="44954" marT="7933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70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54" marR="44954" marT="7933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5488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 Внутрішні документи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54" marR="44954" marT="7933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20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54" marR="44954" marT="7933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54" marR="44954" marT="7933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20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54" marR="44954" marT="7933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7127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 </a:t>
                      </a:r>
                      <a:r>
                        <a:rPr lang="uk-UA" sz="1100" dirty="0" err="1">
                          <a:effectLst/>
                        </a:rPr>
                        <a:t>Інтернет-ресурси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54" marR="44954" marT="7933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10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54" marR="44954" marT="7933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54" marR="44954" marT="7933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54" marR="44954" marT="7933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4963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Чи проводили Ви відкрите заняття?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54" marR="44954" marT="7933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так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54" marR="44954" marT="7933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100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54" marR="44954" marT="7933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100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54" marR="44954" marT="7933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100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54" marR="44954" marT="7933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0524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ні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54" marR="44954" marT="7933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54" marR="44954" marT="7933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54" marR="44954" marT="7933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54" marR="44954" marT="7933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4963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Чи хотіли б Ви надалі викладати?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54" marR="44954" marT="7933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так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54" marR="44954" marT="7933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100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54" marR="44954" marT="7933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100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54" marR="44954" marT="7933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effectLst/>
                        </a:rPr>
                        <a:t>80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54" marR="44954" marT="7933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4963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ні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54" marR="44954" marT="7933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54" marR="44954" marT="7933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54" marR="44954" marT="7933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 </a:t>
                      </a:r>
                      <a:r>
                        <a:rPr lang="uk-UA" sz="1400" smtClean="0">
                          <a:effectLst/>
                        </a:rPr>
                        <a:t>20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54" marR="44954" marT="7933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0948"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Які форми і методи навчання Вам сподобалися під час відвідування лекційних занять? Наведіть приклад.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54" marR="44954" marT="7933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Загальноприйняті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54" marR="44954" marT="7933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75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54" marR="44954" marT="7933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80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54" marR="44954" marT="7933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50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54" marR="44954" marT="7933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15488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Інформаційно-інноваційні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54" marR="44954" marT="7933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25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54" marR="44954" marT="7933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20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54" marR="44954" marT="7933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50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54" marR="44954" marT="7933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04649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  специфічні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54" marR="44954" marT="7933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-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54" marR="44954" marT="7933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-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54" marR="44954" marT="7933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-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54" marR="44954" marT="7933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15488"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Форма звітності? Яку документацію Ви оформляли?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54" marR="44954" marT="7933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Звіт про проходження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54" marR="44954" marT="7933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100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54" marR="44954" marT="7933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100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54" marR="44954" marT="7933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100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54" marR="44954" marT="7933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04963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Щоденник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54" marR="44954" marT="7933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100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54" marR="44954" marT="7933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100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54" marR="44954" marT="7933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100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54" marR="44954" marT="7933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33085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Інша документація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54" marR="44954" marT="7933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100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54" marR="44954" marT="7933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100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54" marR="44954" marT="7933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-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54" marR="44954" marT="7933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82234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Ваші пропозиції щодо удосконалення педагогічної практики аспіранта: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54" marR="44954" marT="7933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Не має пропозицій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54" marR="44954" marT="7933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effectLst/>
                        </a:rPr>
                        <a:t>100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54" marR="44954" marT="7933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100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54" marR="44954" marT="7933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100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54" marR="44954" marT="7933" marB="0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88033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Надані в анкеті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54" marR="44954" marT="7933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54" marR="44954" marT="7933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-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54" marR="44954" marT="7933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 </a:t>
                      </a:r>
                      <a:r>
                        <a:rPr lang="uk-UA" sz="1400" dirty="0" smtClean="0">
                          <a:effectLst/>
                        </a:rPr>
                        <a:t>-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54" marR="44954" marT="7933" marB="0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58803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-243408"/>
            <a:ext cx="8229600" cy="1196752"/>
          </a:xfrm>
        </p:spPr>
        <p:txBody>
          <a:bodyPr>
            <a:normAutofit/>
          </a:bodyPr>
          <a:lstStyle/>
          <a:p>
            <a:r>
              <a:rPr lang="uk-UA" sz="2000" b="1" dirty="0"/>
              <a:t>АНАЛІЗ АНКЕТ 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uk-UA" sz="2000" b="1" dirty="0" smtClean="0"/>
              <a:t>опитування </a:t>
            </a:r>
            <a:r>
              <a:rPr lang="uk-UA" sz="2000" b="1" dirty="0"/>
              <a:t>здобувачів вищої освіти третього (</a:t>
            </a:r>
            <a:r>
              <a:rPr lang="uk-UA" sz="2000" b="1" dirty="0" err="1"/>
              <a:t>освітньо-наукового</a:t>
            </a:r>
            <a:r>
              <a:rPr lang="uk-UA" sz="2000" b="1" dirty="0"/>
              <a:t>) рівня  щодо задоволеності користування бібліотечним фондом ДВНЗ «ХДАУ»</a:t>
            </a:r>
            <a:endParaRPr lang="uk-UA" sz="20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6944553"/>
              </p:ext>
            </p:extLst>
          </p:nvPr>
        </p:nvGraphicFramePr>
        <p:xfrm>
          <a:off x="395536" y="908720"/>
          <a:ext cx="8496944" cy="701934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320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602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790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5602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5602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5679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5679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198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dirty="0">
                          <a:effectLst/>
                        </a:rPr>
                        <a:t>№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dirty="0">
                          <a:effectLst/>
                        </a:rPr>
                        <a:t>Питання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Варіанти запропонованих відповідей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2016-2017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2017-2018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2018-2019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2019-2020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9905">
                <a:tc rowSpan="7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1.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 rowSpan="7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dirty="0">
                          <a:effectLst/>
                        </a:rPr>
                        <a:t>Як часто Ви користуєтесь бібліотечним фондом ДВНЗ «ХДАУ»?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dirty="0">
                          <a:effectLst/>
                        </a:rPr>
                        <a:t>а)щодня;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9905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b</a:t>
                      </a:r>
                      <a:r>
                        <a:rPr lang="uk-UA" sz="900">
                          <a:effectLst/>
                        </a:rPr>
                        <a:t>)один раз на тиждень;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50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50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60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20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9905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с)</a:t>
                      </a:r>
                      <a:r>
                        <a:rPr lang="uk-UA" sz="900">
                          <a:effectLst/>
                        </a:rPr>
                        <a:t>щомісяця;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50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25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20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60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6974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d</a:t>
                      </a:r>
                      <a:r>
                        <a:rPr lang="uk-UA" sz="900">
                          <a:effectLst/>
                        </a:rPr>
                        <a:t>)в</a:t>
                      </a:r>
                      <a:r>
                        <a:rPr lang="ru-RU" sz="900">
                          <a:effectLst/>
                        </a:rPr>
                        <a:t>загал</a:t>
                      </a:r>
                      <a:r>
                        <a:rPr lang="uk-UA" sz="900">
                          <a:effectLst/>
                        </a:rPr>
                        <a:t>і </a:t>
                      </a:r>
                      <a:r>
                        <a:rPr lang="ru-RU" sz="900">
                          <a:effectLst/>
                        </a:rPr>
                        <a:t>не користуюся;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11498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е)кілька разів на тиждень;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9905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f</a:t>
                      </a:r>
                      <a:r>
                        <a:rPr lang="ru-RU" sz="900">
                          <a:effectLst/>
                        </a:rPr>
                        <a:t>)</a:t>
                      </a:r>
                      <a:r>
                        <a:rPr lang="uk-UA" sz="900">
                          <a:effectLst/>
                        </a:rPr>
                        <a:t>тільки під час сесії.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25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20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20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16475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g)</a:t>
                      </a:r>
                      <a:r>
                        <a:rPr lang="uk-UA" sz="900">
                          <a:effectLst/>
                        </a:rPr>
                        <a:t>інше____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9811">
                <a:tc row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2.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 rowSpan="5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З яких джерел Ви дізнаєтесь про необхідну літературу?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а)література, рекомендована викладачем;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50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25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20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25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9811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b</a:t>
                      </a:r>
                      <a:r>
                        <a:rPr lang="uk-UA" sz="900" dirty="0">
                          <a:effectLst/>
                        </a:rPr>
                        <a:t>)література, зазначена в робочих програмах навчальних дисциплін;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50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50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60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50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09905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с)</a:t>
                      </a:r>
                      <a:r>
                        <a:rPr lang="uk-UA" sz="900">
                          <a:effectLst/>
                        </a:rPr>
                        <a:t>консультації бібліотекаря;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25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9811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d</a:t>
                      </a:r>
                      <a:r>
                        <a:rPr lang="uk-UA" sz="900">
                          <a:effectLst/>
                        </a:rPr>
                        <a:t>)самостійний пошук в каталозі бібліотеки;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20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25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09905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dirty="0">
                          <a:effectLst/>
                        </a:rPr>
                        <a:t>е)</a:t>
                      </a:r>
                      <a:r>
                        <a:rPr lang="uk-UA" sz="900" dirty="0" err="1">
                          <a:effectLst/>
                        </a:rPr>
                        <a:t>ін</a:t>
                      </a:r>
                      <a:r>
                        <a:rPr lang="uk-UA" sz="900" dirty="0">
                          <a:effectLst/>
                        </a:rPr>
                        <a:t>ше___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09905">
                <a:tc rowSpan="7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3.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 rowSpan="7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З яких джерел Ви дізнаєтесь про нові надходження до бібліотеки?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а)друзі;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09905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b</a:t>
                      </a:r>
                      <a:r>
                        <a:rPr lang="uk-UA" sz="900">
                          <a:effectLst/>
                        </a:rPr>
                        <a:t>)електронний каталог;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25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20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09905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с)</a:t>
                      </a:r>
                      <a:r>
                        <a:rPr lang="uk-UA" sz="900">
                          <a:effectLst/>
                        </a:rPr>
                        <a:t>е</a:t>
                      </a:r>
                      <a:r>
                        <a:rPr lang="ru-RU" sz="900">
                          <a:effectLst/>
                        </a:rPr>
                        <a:t>лектронний архів DSpace</a:t>
                      </a:r>
                      <a:r>
                        <a:rPr lang="uk-UA" sz="900">
                          <a:effectLst/>
                        </a:rPr>
                        <a:t>;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25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09905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d</a:t>
                      </a:r>
                      <a:r>
                        <a:rPr lang="uk-UA" sz="900">
                          <a:effectLst/>
                        </a:rPr>
                        <a:t>)викладачі;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50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25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19811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dirty="0">
                          <a:effectLst/>
                        </a:rPr>
                        <a:t>е)виставки нових надходжень в читальних залах;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50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50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60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25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19811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f</a:t>
                      </a:r>
                      <a:r>
                        <a:rPr lang="ru-RU" sz="900">
                          <a:effectLst/>
                        </a:rPr>
                        <a:t>)</a:t>
                      </a:r>
                      <a:r>
                        <a:rPr lang="uk-UA" sz="900">
                          <a:effectLst/>
                        </a:rPr>
                        <a:t>в</a:t>
                      </a:r>
                      <a:r>
                        <a:rPr lang="ru-RU" sz="900">
                          <a:effectLst/>
                        </a:rPr>
                        <a:t>іртуальна виставка на сайті бібліотеки</a:t>
                      </a:r>
                      <a:r>
                        <a:rPr lang="uk-UA" sz="900">
                          <a:effectLst/>
                        </a:rPr>
                        <a:t>;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dirty="0">
                          <a:effectLst/>
                        </a:rPr>
                        <a:t> 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25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50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09905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g)</a:t>
                      </a:r>
                      <a:r>
                        <a:rPr lang="uk-UA" sz="900">
                          <a:effectLst/>
                        </a:rPr>
                        <a:t>інше_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dirty="0">
                          <a:effectLst/>
                        </a:rPr>
                        <a:t> 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09905"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4.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 rowSpan="4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Якому типу ресурсів Ви надаєте перевагу?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а)електронному;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dirty="0">
                          <a:effectLst/>
                        </a:rPr>
                        <a:t>50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25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40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25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09905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b</a:t>
                      </a:r>
                      <a:r>
                        <a:rPr lang="uk-UA" sz="900">
                          <a:effectLst/>
                        </a:rPr>
                        <a:t>)традиційному;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dirty="0">
                          <a:effectLst/>
                        </a:rPr>
                        <a:t> 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25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20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19811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с)</a:t>
                      </a:r>
                      <a:r>
                        <a:rPr lang="uk-UA" sz="900">
                          <a:effectLst/>
                        </a:rPr>
                        <a:t>залежить від того, де знаходиться потрібна література;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dirty="0">
                          <a:effectLst/>
                        </a:rPr>
                        <a:t>50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50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20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50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09905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d</a:t>
                      </a:r>
                      <a:r>
                        <a:rPr lang="uk-UA" sz="900">
                          <a:effectLst/>
                        </a:rPr>
                        <a:t>)мені важко відповісти.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dirty="0">
                          <a:effectLst/>
                        </a:rPr>
                        <a:t> 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20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25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09905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5.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 rowSpan="3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Чи переглядаєте Ви книги з виставок "Нові надходження "?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а)так, завжди переглядаю;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100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75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40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50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09905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b</a:t>
                      </a:r>
                      <a:r>
                        <a:rPr lang="uk-UA" sz="900">
                          <a:effectLst/>
                        </a:rPr>
                        <a:t>)інколи;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dirty="0">
                          <a:effectLst/>
                        </a:rPr>
                        <a:t> 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25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60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50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09905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с)</a:t>
                      </a:r>
                      <a:r>
                        <a:rPr lang="uk-UA" sz="900">
                          <a:effectLst/>
                        </a:rPr>
                        <a:t>не знаю про неї.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dirty="0">
                          <a:effectLst/>
                        </a:rPr>
                        <a:t> 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125436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6.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 rowSpan="3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Чи користуєтесь Ви послугою "Методичні матеріали до курсів" у </a:t>
                      </a:r>
                      <a:r>
                        <a:rPr lang="ru-RU" sz="900">
                          <a:effectLst/>
                        </a:rPr>
                        <a:t>Веб-середовищ</a:t>
                      </a:r>
                      <a:r>
                        <a:rPr lang="uk-UA" sz="900">
                          <a:effectLst/>
                        </a:rPr>
                        <a:t>і</a:t>
                      </a:r>
                      <a:r>
                        <a:rPr lang="ru-RU" sz="900">
                          <a:effectLst/>
                        </a:rPr>
                        <a:t> Moodle</a:t>
                      </a:r>
                      <a:r>
                        <a:rPr lang="uk-UA" sz="900">
                          <a:effectLst/>
                        </a:rPr>
                        <a:t>?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а)так, постійно користуюся;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dirty="0">
                          <a:effectLst/>
                        </a:rPr>
                        <a:t> 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20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25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134396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b</a:t>
                      </a:r>
                      <a:r>
                        <a:rPr lang="uk-UA" sz="900">
                          <a:effectLst/>
                        </a:rPr>
                        <a:t>)інколи;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100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dirty="0">
                          <a:effectLst/>
                        </a:rPr>
                        <a:t>100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80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75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  <a:tr h="179792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с)</a:t>
                      </a:r>
                      <a:r>
                        <a:rPr lang="uk-UA" sz="900">
                          <a:effectLst/>
                        </a:rPr>
                        <a:t>не знаю про неї.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dirty="0">
                          <a:effectLst/>
                        </a:rPr>
                        <a:t> 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extLst>
                  <a:ext uri="{0D108BD9-81ED-4DB2-BD59-A6C34878D82A}">
                    <a16:rowId xmlns:a16="http://schemas.microsoft.com/office/drawing/2014/main" val="10029"/>
                  </a:ext>
                </a:extLst>
              </a:tr>
              <a:tr h="109905">
                <a:tc rowSpan="7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7.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 rowSpan="7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Які бази даних найчастіше Ви використовуєте?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а)Scopus, </a:t>
                      </a:r>
                      <a:r>
                        <a:rPr lang="en-US" sz="900">
                          <a:effectLst/>
                        </a:rPr>
                        <a:t>Web of Science</a:t>
                      </a:r>
                      <a:r>
                        <a:rPr lang="uk-UA" sz="900">
                          <a:effectLst/>
                        </a:rPr>
                        <a:t>;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25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20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extLst>
                  <a:ext uri="{0D108BD9-81ED-4DB2-BD59-A6C34878D82A}">
                    <a16:rowId xmlns:a16="http://schemas.microsoft.com/office/drawing/2014/main" val="10030"/>
                  </a:ext>
                </a:extLst>
              </a:tr>
              <a:tr h="109905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b</a:t>
                      </a:r>
                      <a:r>
                        <a:rPr lang="uk-UA" sz="900">
                          <a:effectLst/>
                        </a:rPr>
                        <a:t>)google scholar;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75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dirty="0">
                          <a:effectLst/>
                        </a:rPr>
                        <a:t>50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40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50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extLst>
                  <a:ext uri="{0D108BD9-81ED-4DB2-BD59-A6C34878D82A}">
                    <a16:rowId xmlns:a16="http://schemas.microsoft.com/office/drawing/2014/main" val="10031"/>
                  </a:ext>
                </a:extLst>
              </a:tr>
              <a:tr h="109905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с)</a:t>
                      </a:r>
                      <a:r>
                        <a:rPr lang="uk-UA" sz="900">
                          <a:effectLst/>
                        </a:rPr>
                        <a:t>е</a:t>
                      </a:r>
                      <a:r>
                        <a:rPr lang="ru-RU" sz="900">
                          <a:effectLst/>
                        </a:rPr>
                        <a:t>лектронний архів DSpace</a:t>
                      </a:r>
                      <a:r>
                        <a:rPr lang="uk-UA" sz="900">
                          <a:effectLst/>
                        </a:rPr>
                        <a:t>;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25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40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50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extLst>
                  <a:ext uri="{0D108BD9-81ED-4DB2-BD59-A6C34878D82A}">
                    <a16:rowId xmlns:a16="http://schemas.microsoft.com/office/drawing/2014/main" val="10032"/>
                  </a:ext>
                </a:extLst>
              </a:tr>
              <a:tr h="109905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d</a:t>
                      </a:r>
                      <a:r>
                        <a:rPr lang="uk-UA" sz="900">
                          <a:effectLst/>
                        </a:rPr>
                        <a:t>)CQ Global Researcher;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dirty="0">
                          <a:effectLst/>
                        </a:rPr>
                        <a:t> 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extLst>
                  <a:ext uri="{0D108BD9-81ED-4DB2-BD59-A6C34878D82A}">
                    <a16:rowId xmlns:a16="http://schemas.microsoft.com/office/drawing/2014/main" val="10033"/>
                  </a:ext>
                </a:extLst>
              </a:tr>
              <a:tr h="109905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е)EBSCO;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dirty="0">
                          <a:effectLst/>
                        </a:rPr>
                        <a:t> 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extLst>
                  <a:ext uri="{0D108BD9-81ED-4DB2-BD59-A6C34878D82A}">
                    <a16:rowId xmlns:a16="http://schemas.microsoft.com/office/drawing/2014/main" val="10034"/>
                  </a:ext>
                </a:extLst>
              </a:tr>
              <a:tr h="109905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f)</a:t>
                      </a:r>
                      <a:r>
                        <a:rPr lang="uk-UA" sz="900">
                          <a:effectLst/>
                        </a:rPr>
                        <a:t>центр учбової літератури;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dirty="0">
                          <a:effectLst/>
                        </a:rPr>
                        <a:t> 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extLst>
                  <a:ext uri="{0D108BD9-81ED-4DB2-BD59-A6C34878D82A}">
                    <a16:rowId xmlns:a16="http://schemas.microsoft.com/office/drawing/2014/main" val="10035"/>
                  </a:ext>
                </a:extLst>
              </a:tr>
              <a:tr h="109905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g)</a:t>
                      </a:r>
                      <a:r>
                        <a:rPr lang="uk-UA" sz="900">
                          <a:effectLst/>
                        </a:rPr>
                        <a:t>інше____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25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dirty="0">
                          <a:effectLst/>
                        </a:rPr>
                        <a:t> 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extLst>
                  <a:ext uri="{0D108BD9-81ED-4DB2-BD59-A6C34878D82A}">
                    <a16:rowId xmlns:a16="http://schemas.microsoft.com/office/drawing/2014/main" val="10036"/>
                  </a:ext>
                </a:extLst>
              </a:tr>
              <a:tr h="109905"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8.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 rowSpan="4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Чи задоволені Ви сайтом Бібліотеки?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а)так;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50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37,5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dirty="0">
                          <a:effectLst/>
                        </a:rPr>
                        <a:t>60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25,5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extLst>
                  <a:ext uri="{0D108BD9-81ED-4DB2-BD59-A6C34878D82A}">
                    <a16:rowId xmlns:a16="http://schemas.microsoft.com/office/drawing/2014/main" val="10037"/>
                  </a:ext>
                </a:extLst>
              </a:tr>
              <a:tr h="109905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b</a:t>
                      </a:r>
                      <a:r>
                        <a:rPr lang="uk-UA" sz="900">
                          <a:effectLst/>
                        </a:rPr>
                        <a:t>)ні;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dirty="0">
                          <a:effectLst/>
                        </a:rPr>
                        <a:t> 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extLst>
                  <a:ext uri="{0D108BD9-81ED-4DB2-BD59-A6C34878D82A}">
                    <a16:rowId xmlns:a16="http://schemas.microsoft.com/office/drawing/2014/main" val="10038"/>
                  </a:ext>
                </a:extLst>
              </a:tr>
              <a:tr h="109905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с)</a:t>
                      </a:r>
                      <a:r>
                        <a:rPr lang="uk-UA" sz="900">
                          <a:effectLst/>
                        </a:rPr>
                        <a:t>частково;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50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37,5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dirty="0">
                          <a:effectLst/>
                        </a:rPr>
                        <a:t>20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dirty="0">
                          <a:effectLst/>
                        </a:rPr>
                        <a:t>50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extLst>
                  <a:ext uri="{0D108BD9-81ED-4DB2-BD59-A6C34878D82A}">
                    <a16:rowId xmlns:a16="http://schemas.microsoft.com/office/drawing/2014/main" val="10039"/>
                  </a:ext>
                </a:extLst>
              </a:tr>
              <a:tr h="109905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d</a:t>
                      </a:r>
                      <a:r>
                        <a:rPr lang="uk-UA" sz="900">
                          <a:effectLst/>
                        </a:rPr>
                        <a:t>)не можу відповісти.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25,0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20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dirty="0">
                          <a:effectLst/>
                        </a:rPr>
                        <a:t>25,5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52" marR="45052" marT="0" marB="0"/>
                </a:tc>
                <a:extLst>
                  <a:ext uri="{0D108BD9-81ED-4DB2-BD59-A6C34878D82A}">
                    <a16:rowId xmlns:a16="http://schemas.microsoft.com/office/drawing/2014/main" val="100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5701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1876881"/>
              </p:ext>
            </p:extLst>
          </p:nvPr>
        </p:nvGraphicFramePr>
        <p:xfrm>
          <a:off x="323528" y="188640"/>
          <a:ext cx="8424936" cy="732053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361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20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1797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4962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5037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5037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10362"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dirty="0">
                          <a:effectLst/>
                        </a:rPr>
                        <a:t>9.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 rowSpan="4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dirty="0">
                          <a:effectLst/>
                        </a:rPr>
                        <a:t>Якщо "ні", то чим саме?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а)оформленням;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0362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b</a:t>
                      </a:r>
                      <a:r>
                        <a:rPr lang="uk-UA" sz="900">
                          <a:effectLst/>
                        </a:rPr>
                        <a:t>)незручністю в користуванні;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0362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с)</a:t>
                      </a:r>
                      <a:r>
                        <a:rPr lang="uk-UA" sz="900">
                          <a:effectLst/>
                        </a:rPr>
                        <a:t>недостатністю інформації;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0362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d</a:t>
                      </a:r>
                      <a:r>
                        <a:rPr lang="uk-UA" sz="900">
                          <a:effectLst/>
                        </a:rPr>
                        <a:t>)інше___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0362"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10.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 rowSpan="4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dirty="0">
                          <a:effectLst/>
                        </a:rPr>
                        <a:t>Чи задовольняє Вас якість обслуговування в Бібліотеці?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а)так;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100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100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100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100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10362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b</a:t>
                      </a:r>
                      <a:r>
                        <a:rPr lang="uk-UA" sz="900">
                          <a:effectLst/>
                        </a:rPr>
                        <a:t>)ні;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28455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с)</a:t>
                      </a:r>
                      <a:r>
                        <a:rPr lang="uk-UA" sz="900">
                          <a:effectLst/>
                        </a:rPr>
                        <a:t>частково;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61944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d</a:t>
                      </a:r>
                      <a:r>
                        <a:rPr lang="uk-UA" sz="900">
                          <a:effectLst/>
                        </a:rPr>
                        <a:t>)не можу відповісти.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7060">
                <a:tc rowSpan="8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11.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 rowSpan="8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Якщо "ні", то чим саме?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dirty="0">
                          <a:effectLst/>
                        </a:rPr>
                        <a:t>а)відсутністю необхідної літератури;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10362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b</a:t>
                      </a:r>
                      <a:r>
                        <a:rPr lang="uk-UA" sz="900">
                          <a:effectLst/>
                        </a:rPr>
                        <a:t>)не комфортністю;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706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с)</a:t>
                      </a:r>
                      <a:r>
                        <a:rPr lang="uk-UA" sz="900">
                          <a:effectLst/>
                        </a:rPr>
                        <a:t>застарілим технічним обладнанням;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2706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d</a:t>
                      </a:r>
                      <a:r>
                        <a:rPr lang="uk-UA" sz="900" dirty="0">
                          <a:effectLst/>
                        </a:rPr>
                        <a:t>)неоперативністю обслуговування;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2706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е)рівнем культури обслуговування;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2706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f)</a:t>
                      </a:r>
                      <a:r>
                        <a:rPr lang="uk-UA" sz="900">
                          <a:effectLst/>
                        </a:rPr>
                        <a:t>рівнем професіоналізму бібліотекаря;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10362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g)</a:t>
                      </a:r>
                      <a:r>
                        <a:rPr lang="uk-UA" sz="900" dirty="0">
                          <a:effectLst/>
                        </a:rPr>
                        <a:t>режимом роботи Бібліотеки;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10362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h)</a:t>
                      </a:r>
                      <a:r>
                        <a:rPr lang="uk-UA" sz="900">
                          <a:effectLst/>
                        </a:rPr>
                        <a:t>інше_____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10362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12.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 rowSpan="3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Чи відвідуєте Ви семінари, тренінги, презентації книг тощо, які проводить бібліотека?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а)так, постійно;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10362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b</a:t>
                      </a:r>
                      <a:r>
                        <a:rPr lang="uk-UA" sz="900">
                          <a:effectLst/>
                        </a:rPr>
                        <a:t>)так, іноді;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100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75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80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75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357222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с)</a:t>
                      </a:r>
                      <a:r>
                        <a:rPr lang="uk-UA" sz="900" dirty="0">
                          <a:effectLst/>
                        </a:rPr>
                        <a:t>ні.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25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20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25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27060">
                <a:tc row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13.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 rowSpan="5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Якими формами бібліотечно-інформаційних послуг Ви користуєтесь найчастіше?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а)отримання літератури з фонду абонемента;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dirty="0">
                          <a:effectLst/>
                        </a:rPr>
                        <a:t>100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75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25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2706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b</a:t>
                      </a:r>
                      <a:r>
                        <a:rPr lang="uk-UA" sz="900">
                          <a:effectLst/>
                        </a:rPr>
                        <a:t>)отримання літератури в читальних залах;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12,5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60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25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344022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с)</a:t>
                      </a:r>
                      <a:r>
                        <a:rPr lang="uk-UA" sz="900">
                          <a:effectLst/>
                        </a:rPr>
                        <a:t>консультаційна допомога в пошуку та виборі джерел інформації;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dirty="0">
                          <a:effectLst/>
                        </a:rPr>
                        <a:t> 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20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25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1496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d</a:t>
                      </a:r>
                      <a:r>
                        <a:rPr lang="uk-UA" sz="900">
                          <a:effectLst/>
                        </a:rPr>
                        <a:t>)відвідування масових заходів;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12,5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20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25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10362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е)інше__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dirty="0">
                          <a:effectLst/>
                        </a:rPr>
                        <a:t> 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10362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14.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 rowSpan="3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Чи задовольняє Ваші інформаційні потреби фонд бібліотеки?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а)так;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100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75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80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75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1746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b</a:t>
                      </a:r>
                      <a:r>
                        <a:rPr lang="uk-UA" sz="900">
                          <a:effectLst/>
                        </a:rPr>
                        <a:t>)ні;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dirty="0">
                          <a:effectLst/>
                        </a:rPr>
                        <a:t> 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1620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с)</a:t>
                      </a:r>
                      <a:r>
                        <a:rPr lang="uk-UA" sz="900">
                          <a:effectLst/>
                        </a:rPr>
                        <a:t>важко відповісти.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dirty="0">
                          <a:effectLst/>
                        </a:rPr>
                        <a:t>25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20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25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110362">
                <a:tc rowSpan="9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15.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 rowSpan="9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Чим Вас приваблює бібліотека?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а)повнота та актуальність фонду;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dirty="0">
                          <a:effectLst/>
                        </a:rPr>
                        <a:t> 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344022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b</a:t>
                      </a:r>
                      <a:r>
                        <a:rPr lang="uk-UA" sz="900">
                          <a:effectLst/>
                        </a:rPr>
                        <a:t>)наявність якісного довідково-бібліографічного апарату, новітніх пошукових систем;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50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dirty="0">
                          <a:effectLst/>
                        </a:rPr>
                        <a:t>20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  <a:tr h="344022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с)</a:t>
                      </a:r>
                      <a:r>
                        <a:rPr lang="uk-UA" sz="900">
                          <a:effectLst/>
                        </a:rPr>
                        <a:t>можливість отримати необхідну інформацію з мережі Інтернет;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25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dirty="0">
                          <a:effectLst/>
                        </a:rPr>
                        <a:t>20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extLst>
                  <a:ext uri="{0D108BD9-81ED-4DB2-BD59-A6C34878D82A}">
                    <a16:rowId xmlns:a16="http://schemas.microsoft.com/office/drawing/2014/main" val="10029"/>
                  </a:ext>
                </a:extLst>
              </a:tr>
              <a:tr h="22706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d</a:t>
                      </a:r>
                      <a:r>
                        <a:rPr lang="uk-UA" sz="900">
                          <a:effectLst/>
                        </a:rPr>
                        <a:t>)оперативність та якість обслуговування;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25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20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25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extLst>
                  <a:ext uri="{0D108BD9-81ED-4DB2-BD59-A6C34878D82A}">
                    <a16:rowId xmlns:a16="http://schemas.microsoft.com/office/drawing/2014/main" val="10030"/>
                  </a:ext>
                </a:extLst>
              </a:tr>
              <a:tr h="344022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е)репертуар масових заходів ( конференції, презентації, виставки);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dirty="0">
                          <a:effectLst/>
                        </a:rPr>
                        <a:t> 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extLst>
                  <a:ext uri="{0D108BD9-81ED-4DB2-BD59-A6C34878D82A}">
                    <a16:rowId xmlns:a16="http://schemas.microsoft.com/office/drawing/2014/main" val="10031"/>
                  </a:ext>
                </a:extLst>
              </a:tr>
              <a:tr h="22706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f)</a:t>
                      </a:r>
                      <a:r>
                        <a:rPr lang="uk-UA" sz="900">
                          <a:effectLst/>
                        </a:rPr>
                        <a:t>професійність бібліотечних працівників;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25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dirty="0">
                          <a:effectLst/>
                        </a:rPr>
                        <a:t>20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25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extLst>
                  <a:ext uri="{0D108BD9-81ED-4DB2-BD59-A6C34878D82A}">
                    <a16:rowId xmlns:a16="http://schemas.microsoft.com/office/drawing/2014/main" val="10032"/>
                  </a:ext>
                </a:extLst>
              </a:tr>
              <a:tr h="110362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g)</a:t>
                      </a:r>
                      <a:r>
                        <a:rPr lang="uk-UA" sz="900">
                          <a:effectLst/>
                        </a:rPr>
                        <a:t>культура обслуговування;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50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25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dirty="0">
                          <a:effectLst/>
                        </a:rPr>
                        <a:t> 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25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extLst>
                  <a:ext uri="{0D108BD9-81ED-4DB2-BD59-A6C34878D82A}">
                    <a16:rowId xmlns:a16="http://schemas.microsoft.com/office/drawing/2014/main" val="10033"/>
                  </a:ext>
                </a:extLst>
              </a:tr>
              <a:tr h="22706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h</a:t>
                      </a:r>
                      <a:r>
                        <a:rPr lang="ru-RU" sz="900">
                          <a:effectLst/>
                        </a:rPr>
                        <a:t>)</a:t>
                      </a:r>
                      <a:r>
                        <a:rPr lang="uk-UA" sz="900">
                          <a:effectLst/>
                        </a:rPr>
                        <a:t>сервіс та умови обслуговування;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dirty="0">
                          <a:effectLst/>
                        </a:rPr>
                        <a:t>20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dirty="0">
                          <a:effectLst/>
                        </a:rPr>
                        <a:t>25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extLst>
                  <a:ext uri="{0D108BD9-81ED-4DB2-BD59-A6C34878D82A}">
                    <a16:rowId xmlns:a16="http://schemas.microsoft.com/office/drawing/2014/main" val="10034"/>
                  </a:ext>
                </a:extLst>
              </a:tr>
              <a:tr h="110362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і)інше___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dirty="0">
                          <a:effectLst/>
                        </a:rPr>
                        <a:t> 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44" marR="40444" marT="0" marB="0"/>
                </a:tc>
                <a:extLst>
                  <a:ext uri="{0D108BD9-81ED-4DB2-BD59-A6C34878D82A}">
                    <a16:rowId xmlns:a16="http://schemas.microsoft.com/office/drawing/2014/main" val="100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7505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0"/>
            <a:ext cx="8784976" cy="1196752"/>
          </a:xfrm>
        </p:spPr>
        <p:txBody>
          <a:bodyPr>
            <a:noAutofit/>
          </a:bodyPr>
          <a:lstStyle/>
          <a:p>
            <a:r>
              <a:rPr lang="uk-UA" sz="2000" b="1" dirty="0"/>
              <a:t>АНАЛІЗ АНКЕТА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uk-UA" sz="2000" b="1" dirty="0"/>
              <a:t>опитування здобувачів вищої освіти третього (</a:t>
            </a:r>
            <a:r>
              <a:rPr lang="uk-UA" sz="2000" b="1" dirty="0" err="1"/>
              <a:t>освітньо-наукового</a:t>
            </a:r>
            <a:r>
              <a:rPr lang="uk-UA" sz="2000" b="1" dirty="0"/>
              <a:t>) рівня щодо виявлення проблем зі створення сприятливого освітнього середовища в ДВНЗ «ХДАУ»</a:t>
            </a:r>
            <a:endParaRPr lang="uk-UA" sz="20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843474"/>
              </p:ext>
            </p:extLst>
          </p:nvPr>
        </p:nvGraphicFramePr>
        <p:xfrm>
          <a:off x="323528" y="1268760"/>
          <a:ext cx="8568952" cy="598082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040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922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2866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197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2197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456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</a:rPr>
                        <a:t>№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753" marR="4775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</a:rPr>
                        <a:t>Питання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753" marR="4775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Варіанти запропонованих відповідей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753" marR="4775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2018-2019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753" marR="4775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2019-2020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753" marR="47753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5620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753" marR="47753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</a:rPr>
                        <a:t>Чи не жалкуєте Ви, що вступили до аспірантури ДВНЗ «ХДАУ»?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753" marR="4775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а) так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753" marR="4775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753" marR="4775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753" marR="47753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1239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b) ні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753" marR="4775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100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753" marR="4775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100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753" marR="47753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1239">
                <a:tc row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2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753" marR="47753" marT="0" marB="0"/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</a:rPr>
                        <a:t>Які можливості дає Вам навчання в ДВНЗ «ХДАУ»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753" marR="4775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а)отримати в майбутньому фізично неважку та високооплачувану роботу;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753" marR="4775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753" marR="4775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753" marR="47753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1239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b)набути нових знань, отримати задоволення від інтелектуальної роботи;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753" marR="4775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753" marR="4775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753" marR="47753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686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с)стати фахівцем високої кваліфікації, навчитися приймати обґрунтовані рішення у складних ситуаціях, вирішувати складні проблеми;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753" marR="4775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100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753" marR="4775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75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753" marR="47753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1239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d)розвивати свої здібності, інтелект, постійно вдосконалювати себе.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753" marR="4775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753" marR="4775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25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753" marR="47753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79387"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3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753" marR="47753" marT="0" marB="0"/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</a:rPr>
                        <a:t>Що було для Вас найважчим на початковому етапі навчання в аспірантурі?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753" marR="4775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а)звикнути до дещо нових умов навчання;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753" marR="4775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100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753" marR="4775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100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753" marR="47753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75166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b)увійти до нового колективу;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753" marR="4775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753" marR="4775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753" marR="47753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7927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с)Ваш варіант:_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753" marR="4775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753" marR="4775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753" marR="47753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91239">
                <a:tc rowSpan="8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4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753" marR="47753" marT="0" marB="0"/>
                </a:tc>
                <a:tc rowSpan="8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Якi стратегії вирішення навчальних проблем Ви обирали?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753" marR="4775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</a:rPr>
                        <a:t>а)самостійно шукали способи вирішення проблемних ситуацій;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753" marR="4775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753" marR="4775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753" marR="47753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91239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</a:rPr>
                        <a:t>b)дотримувались тактики «якось усе владнається», нічого не роблячи;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753" marR="4775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753" marR="4775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753" marR="47753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4562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</a:rPr>
                        <a:t>с)обговорювали проблеми з іншими аспірантами;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753" marR="4775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60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753" marR="4775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50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753" marR="47753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4562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</a:rPr>
                        <a:t>d)обговорювали проблеми з друзями;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753" marR="4775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20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753" marR="4775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753" marR="47753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91239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</a:rPr>
                        <a:t>е)звертались за допомогою до наукового керівника, викладачів, декану. 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753" marR="4775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20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753" marR="4775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25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753" marR="47753" marT="0" marB="0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4562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</a:rPr>
                        <a:t>f)консультувались з батьками;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753" marR="4775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753" marR="4775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25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753" marR="47753" marT="0" marB="0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91239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</a:rPr>
                        <a:t>g)звертались до психолога, який діє в університеті;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753" marR="4775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753" marR="4775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753" marR="47753" marT="0" marB="0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4562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</a:rPr>
                        <a:t>h)інше ___________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753" marR="4775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753" marR="4775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753" marR="47753" marT="0" marB="0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45620">
                <a:tc row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5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753" marR="47753" marT="0" marB="0"/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Якої інформації Вам бракує насамперед?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753" marR="4775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</a:rPr>
                        <a:t>а)про права та обов’язки аспіранта;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753" marR="4775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20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753" marR="4775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753" marR="47753" marT="0" marB="0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4562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</a:rPr>
                        <a:t>b)про наукову роботу за різними проектами;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753" marR="4775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753" marR="4775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753" marR="47753" marT="0" marB="0"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4562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с)інше___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753" marR="4775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753" marR="4775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753" marR="47753" marT="0" marB="0"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58282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Є все необхідне__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753" marR="4775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</a:rPr>
                        <a:t>80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753" marR="4775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100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753" marR="47753" marT="0" marB="0"/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45620">
                <a:tc row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</a:rPr>
                        <a:t>6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753" marR="47753" marT="0" marB="0"/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Які проблеми Вас найбільше турбують?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753" marR="4775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а) складність навчального матеріалу;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753" marR="4775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</a:rPr>
                        <a:t>20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753" marR="4775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753" marR="47753" marT="0" marB="0"/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4562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b) складність наукової роботи;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753" marR="4775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753" marR="4775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</a:rPr>
                        <a:t>25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753" marR="47753" marT="0" marB="0"/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4562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с) майбутнє працевлаштування;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753" marR="4775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753" marR="4775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753" marR="47753" marT="0" marB="0"/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4562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d) інше__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753" marR="4775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753" marR="4775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753" marR="47753" marT="0" marB="0"/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8414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480</TotalTime>
  <Words>2637</Words>
  <Application>Microsoft Office PowerPoint</Application>
  <PresentationFormat>Экран (4:3)</PresentationFormat>
  <Paragraphs>1292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Arial</vt:lpstr>
      <vt:lpstr>Calibri</vt:lpstr>
      <vt:lpstr>Times New Roman</vt:lpstr>
      <vt:lpstr>Тема Office</vt:lpstr>
      <vt:lpstr>ДЕРЖАВНИЙ ВИЩИЙ НАВЧАЛЬНИЙ ЗАКЛАД  «ХЕРСОНСЬКИЙ ДЕРЖАВНИЙ АГРАРНИЙ УНІВЕРСИТЕТ»</vt:lpstr>
      <vt:lpstr>АНАЛІЗ АНКЕТА для опитування здобувачів вищої освіти третього (освітньо-наукового) рівня                 щодо навчання та викладання за освітньою програмою</vt:lpstr>
      <vt:lpstr>АНАЛІЗ АНКЕТ для опитування здобувачів вищої освіти третього (освітньо-наукового) рівня щодо вивчення оптимального рівня навчального навантаження на аспіранта в ДВНЗ «ХДАУ»</vt:lpstr>
      <vt:lpstr>АНАЛІЗ АНКЕТА  для опитування здобувачів вищої освіти третього (освітньо-наукового) рівня                 щодо удосконалення освітньо-наукової програми</vt:lpstr>
      <vt:lpstr>АНАЛІЗ АНКЕТА  для опитування здобувачів вищої освіти третього (освітньо-наукового) рівня щодо вибору навчальних дисциплін в ДВНЗ «ХДАУ»</vt:lpstr>
      <vt:lpstr>АНАЛІЗ АНКЕТ для опитування здобувачів вищої освіти третього (освітньо-наукового) рівня щодо задоволеність практичною підготовкою   (за результатами проходження педагогічної практики) </vt:lpstr>
      <vt:lpstr>АНАЛІЗ АНКЕТ  опитування здобувачів вищої освіти третього (освітньо-наукового) рівня  щодо задоволеності користування бібліотечним фондом ДВНЗ «ХДАУ»</vt:lpstr>
      <vt:lpstr>Презентация PowerPoint</vt:lpstr>
      <vt:lpstr>АНАЛІЗ АНКЕТА опитування здобувачів вищої освіти третього (освітньо-наукового) рівня щодо виявлення проблем зі створення сприятливого освітнього середовища в ДВНЗ «ХДАУ»</vt:lpstr>
      <vt:lpstr>Презентация PowerPoint</vt:lpstr>
      <vt:lpstr>АНАЛІЗ АНКЕТ для опитування здобувачів вищої освіти третього (освітньо-наукового) рівня  щодо академічної доброчесності</vt:lpstr>
      <vt:lpstr>АНАЛІЗ АНКЕТ для опитування здобувачів вищої освіти третього (освітньо-наукового) рівня щодо вирішення конфліктних ситуацій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ДЕРЖАВНИЙ ВИЩИЙ НАВЧАЛЬНИЙ ЗАКЛАД  «ХЕРСОНСЬКИЙ ДЕРЖАВНИЙ АГРАРНИЙ УНІВЕРСИТЕТ»</dc:title>
  <dc:creator>Admin</dc:creator>
  <cp:lastModifiedBy>User</cp:lastModifiedBy>
  <cp:revision>18</cp:revision>
  <cp:lastPrinted>2020-11-06T06:33:44Z</cp:lastPrinted>
  <dcterms:created xsi:type="dcterms:W3CDTF">2020-11-05T18:31:16Z</dcterms:created>
  <dcterms:modified xsi:type="dcterms:W3CDTF">2020-11-06T08:49:16Z</dcterms:modified>
</cp:coreProperties>
</file>