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56" r:id="rId3"/>
    <p:sldId id="257" r:id="rId4"/>
    <p:sldId id="265" r:id="rId5"/>
    <p:sldId id="258" r:id="rId6"/>
    <p:sldId id="260" r:id="rId7"/>
    <p:sldId id="262" r:id="rId8"/>
    <p:sldId id="259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85" r:id="rId18"/>
    <p:sldId id="273" r:id="rId19"/>
    <p:sldId id="275" r:id="rId20"/>
    <p:sldId id="280" r:id="rId21"/>
    <p:sldId id="283" r:id="rId22"/>
    <p:sldId id="284" r:id="rId23"/>
    <p:sldId id="282" r:id="rId24"/>
    <p:sldId id="279" r:id="rId25"/>
    <p:sldId id="274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3" autoAdjust="0"/>
  </p:normalViewPr>
  <p:slideViewPr>
    <p:cSldViewPr>
      <p:cViewPr varScale="1">
        <p:scale>
          <a:sx n="62" d="100"/>
          <a:sy n="62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7402" y="1609416"/>
            <a:ext cx="5183030" cy="484632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en-US" sz="4400" b="1" i="1" u="sng" dirty="0" smtClean="0"/>
              <a:t>#</a:t>
            </a:r>
            <a:r>
              <a:rPr lang="uk-UA" sz="4800" b="1" i="1" u="sng" dirty="0" smtClean="0"/>
              <a:t>СТОПСНІД</a:t>
            </a:r>
            <a:endParaRPr lang="ru-RU" sz="4800" b="1" i="1" u="sng" dirty="0"/>
          </a:p>
        </p:txBody>
      </p:sp>
      <p:pic>
        <p:nvPicPr>
          <p:cNvPr id="2051" name="Picture 3" descr="C:\Users\Admin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" y="1844824"/>
            <a:ext cx="334786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6004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Клітина вірусу «вбудовується» в генетичний матеріал (ДНК) клітини-господаря. Після цього клітина-господар сприймає ДНК вірусу «як рідну». Вірус стає частиною клітини і залишається нею аж до загибелі клітини. Заражена ВІЛ клітина в процесі життя продукує нові копії вірусу, виділяє їх в плазму, інші біологічні рідини і секрети, такий процес розмноження називається реплікацією вірусу.</a:t>
            </a:r>
            <a:endParaRPr lang="ru-RU" dirty="0"/>
          </a:p>
        </p:txBody>
      </p:sp>
      <p:pic>
        <p:nvPicPr>
          <p:cNvPr id="9218" name="Picture 2" descr="C:\Users\Admin\Desktop\stadii-zhizni-virusa-v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221588" cy="25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Стійкість вірусу в навколишньому середовищі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496944" cy="5112568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У висушеному стані активність протягом кількох годин.</a:t>
            </a:r>
          </a:p>
          <a:p>
            <a:endParaRPr lang="uk-UA" sz="2400" dirty="0" smtClean="0"/>
          </a:p>
          <a:p>
            <a:r>
              <a:rPr lang="uk-UA" sz="2400" dirty="0" smtClean="0"/>
              <a:t>У рідинах, що містять велику кількість вірусних часточок (кров, еякулят (сперма)) протягом декількох діб.</a:t>
            </a:r>
          </a:p>
          <a:p>
            <a:endParaRPr lang="uk-UA" sz="2400" dirty="0" smtClean="0"/>
          </a:p>
          <a:p>
            <a:r>
              <a:rPr lang="uk-UA" sz="2400" dirty="0" smtClean="0"/>
              <a:t>У замороженій сироватці крові активність вірусу визначають протягом кількох років.</a:t>
            </a:r>
          </a:p>
          <a:p>
            <a:endParaRPr lang="uk-UA" sz="2400" dirty="0" smtClean="0"/>
          </a:p>
          <a:p>
            <a:r>
              <a:rPr lang="uk-UA" sz="2400" dirty="0" smtClean="0"/>
              <a:t>При кип'ятінні вірус гине через 1хв.</a:t>
            </a:r>
          </a:p>
          <a:p>
            <a:endParaRPr lang="uk-UA" sz="2400" dirty="0" smtClean="0"/>
          </a:p>
          <a:p>
            <a:r>
              <a:rPr lang="uk-UA" sz="2400" dirty="0" smtClean="0"/>
              <a:t>При підігріванні до 56* протягом 30хв призводить до зниження інфекційного титру вірусу в 100разів та поступовій загибелі.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64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346408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ВІЛ-інфекція не передається побутовим шляхом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поцілунки та рукостискання.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При дотиках та обіймах.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При спільному проживанні в одній квартирі.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їжу.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столові прибори та посуд.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постільну білизну, предмети побуту, іграшки.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Повітряно-крапельним шляхом(у тому числі при чханні і кашлі).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При купанні у воді.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При укусах комах та тварин.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спортивні снаряди.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гроші.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 smtClean="0"/>
              <a:t>Через ручки дверей і кранів, унітазів.</a:t>
            </a:r>
          </a:p>
          <a:p>
            <a:endParaRPr lang="uk-UA" sz="2600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Що необхідно знати про ВІЛ та СНІД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Джерелом ВІЛ – інфекції є інфікована людина як з клінічними проявами, так і без клінічних ознак інфекції.</a:t>
            </a:r>
          </a:p>
          <a:p>
            <a:r>
              <a:rPr lang="uk-UA" dirty="0" smtClean="0"/>
              <a:t>В організмі такої людини вірус знаходиться в усіх без винятку біологічних рідинах (кров, сеча,піт, </a:t>
            </a:r>
            <a:r>
              <a:rPr lang="uk-UA" dirty="0" smtClean="0"/>
              <a:t>сім</a:t>
            </a:r>
            <a:r>
              <a:rPr lang="ru-RU" dirty="0"/>
              <a:t>’</a:t>
            </a:r>
            <a:r>
              <a:rPr lang="uk-UA" dirty="0" smtClean="0"/>
              <a:t>я</a:t>
            </a:r>
            <a:r>
              <a:rPr lang="uk-UA" dirty="0" smtClean="0"/>
              <a:t>, слиз, слина,слізна рідина, грудне молоко).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Найбільші концентрації  вірусу визначаються у</a:t>
            </a:r>
          </a:p>
          <a:p>
            <a:pPr marL="571500" indent="-571500">
              <a:buFont typeface="+mj-lt"/>
              <a:buAutoNum type="romanUcPeriod"/>
            </a:pPr>
            <a:r>
              <a:rPr lang="uk-UA" dirty="0" smtClean="0"/>
              <a:t> крові</a:t>
            </a:r>
          </a:p>
          <a:p>
            <a:pPr marL="571500" indent="-571500">
              <a:buFont typeface="+mj-lt"/>
              <a:buAutoNum type="romanUcPeriod"/>
            </a:pPr>
            <a:r>
              <a:rPr lang="uk-UA" dirty="0" smtClean="0"/>
              <a:t> сімені</a:t>
            </a:r>
          </a:p>
          <a:p>
            <a:pPr marL="571500" indent="-571500">
              <a:buFont typeface="+mj-lt"/>
              <a:buAutoNum type="romanUcPeriod"/>
            </a:pPr>
            <a:r>
              <a:rPr lang="uk-UA" dirty="0" smtClean="0"/>
              <a:t> виділеннях піхви</a:t>
            </a:r>
          </a:p>
          <a:p>
            <a:pPr marL="571500" indent="-571500">
              <a:buFont typeface="+mj-lt"/>
              <a:buAutoNum type="romanUcPeriod"/>
            </a:pPr>
            <a:r>
              <a:rPr lang="uk-UA" dirty="0" smtClean="0"/>
              <a:t> грудному молоці</a:t>
            </a:r>
          </a:p>
          <a:p>
            <a:pPr marL="571500" indent="-571500">
              <a:buFont typeface="+mj-lt"/>
              <a:buAutoNum type="romanUcPeriod"/>
            </a:pPr>
            <a:endParaRPr lang="uk-UA" dirty="0" smtClean="0"/>
          </a:p>
          <a:p>
            <a:pPr marL="0" indent="0">
              <a:buNone/>
            </a:pPr>
            <a:r>
              <a:rPr lang="uk-UA" sz="2400" i="1" u="sng" dirty="0" smtClean="0"/>
              <a:t>В інших біологічних рідинах концентрація вірусу незначна, за умови дотримання санітарно – гігієнічних вимог під час побутового спілкування вдома, університеті та інших закладах інфікування людей не відбувається.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25205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9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шляхи інфікування ВІЛ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416835" cy="5904656"/>
          </a:xfrm>
        </p:spPr>
        <p:txBody>
          <a:bodyPr>
            <a:normAutofit fontScale="25000" lnSpcReduction="20000"/>
          </a:bodyPr>
          <a:lstStyle/>
          <a:p>
            <a:r>
              <a:rPr lang="uk-UA" sz="6400" b="1" dirty="0" smtClean="0"/>
              <a:t>Статевим </a:t>
            </a:r>
          </a:p>
          <a:p>
            <a:endParaRPr lang="uk-UA" sz="6400" b="1" dirty="0" smtClean="0"/>
          </a:p>
          <a:p>
            <a:r>
              <a:rPr lang="uk-UA" sz="6400" b="1" dirty="0" smtClean="0"/>
              <a:t>Парентерально ( інєкційний спосіб введення ліків). </a:t>
            </a:r>
          </a:p>
          <a:p>
            <a:endParaRPr lang="uk-UA" sz="6400" b="1" dirty="0"/>
          </a:p>
          <a:p>
            <a:r>
              <a:rPr lang="uk-UA" sz="6400" b="1" dirty="0"/>
              <a:t>Через спільне використання одноразового шприца.</a:t>
            </a:r>
          </a:p>
          <a:p>
            <a:endParaRPr lang="uk-UA" sz="6400" b="1" dirty="0"/>
          </a:p>
          <a:p>
            <a:endParaRPr lang="uk-UA" sz="6400" b="1" dirty="0" smtClean="0"/>
          </a:p>
          <a:p>
            <a:r>
              <a:rPr lang="uk-UA" sz="6400" b="1" dirty="0" smtClean="0"/>
              <a:t>Через кров, піт, сльози та інші біологічні рідини.</a:t>
            </a:r>
          </a:p>
          <a:p>
            <a:endParaRPr lang="uk-UA" sz="6400" b="1" dirty="0" smtClean="0"/>
          </a:p>
          <a:p>
            <a:r>
              <a:rPr lang="uk-UA" sz="6400" b="1" dirty="0" smtClean="0"/>
              <a:t>Перинатальним шляхом діти </a:t>
            </a:r>
            <a:r>
              <a:rPr lang="uk-UA" sz="6400" b="1" dirty="0"/>
              <a:t>народжені ВІЛ – інфікованими </a:t>
            </a:r>
            <a:r>
              <a:rPr lang="uk-UA" sz="6400" b="1" dirty="0" smtClean="0"/>
              <a:t>матерями (</a:t>
            </a:r>
            <a:r>
              <a:rPr lang="uk-UA" sz="6400" b="1" dirty="0"/>
              <a:t>під </a:t>
            </a:r>
            <a:r>
              <a:rPr lang="uk-UA" sz="6400" b="1" dirty="0" smtClean="0"/>
              <a:t>час вагітності, з материнським </a:t>
            </a:r>
            <a:r>
              <a:rPr lang="uk-UA" sz="6400" b="1" dirty="0"/>
              <a:t>молоком). </a:t>
            </a:r>
            <a:endParaRPr lang="uk-UA" sz="6400" b="1" dirty="0" smtClean="0"/>
          </a:p>
          <a:p>
            <a:endParaRPr lang="uk-UA" sz="6400" b="1" dirty="0" smtClean="0"/>
          </a:p>
          <a:p>
            <a:r>
              <a:rPr lang="uk-UA" sz="6400" b="1" dirty="0" smtClean="0"/>
              <a:t>При створенні татуювань та пірсингу.</a:t>
            </a:r>
          </a:p>
          <a:p>
            <a:pPr marL="0" indent="0">
              <a:buNone/>
            </a:pPr>
            <a:endParaRPr lang="uk-UA" sz="6400" b="1" dirty="0" smtClean="0"/>
          </a:p>
          <a:p>
            <a:r>
              <a:rPr lang="uk-UA" sz="6400" b="1" dirty="0" smtClean="0"/>
              <a:t>Реципієнти </a:t>
            </a:r>
            <a:r>
              <a:rPr lang="uk-UA" sz="6400" b="1" dirty="0"/>
              <a:t>(пацієнт якому виконують переливання крові або продуктів крові або пересадку органів).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 descr="C:\Users\Admin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700808"/>
            <a:ext cx="453650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7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424936" cy="1380768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У всьому світі домінує статевий або сексуальний шлях передачі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ВІЛ-інфекції  66% 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заражень.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4546848" cy="4610912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b="1" dirty="0"/>
              <a:t>У</a:t>
            </a:r>
            <a:r>
              <a:rPr lang="uk-UA" b="1" dirty="0" smtClean="0"/>
              <a:t>разливі до </a:t>
            </a:r>
            <a:r>
              <a:rPr lang="uk-UA" b="1" dirty="0" smtClean="0">
                <a:solidFill>
                  <a:srgbClr val="C00000"/>
                </a:solidFill>
              </a:rPr>
              <a:t>ВІЛ</a:t>
            </a:r>
            <a:r>
              <a:rPr lang="uk-UA" b="1" dirty="0" smtClean="0"/>
              <a:t> – інфікування контингенти населення, в залежності </a:t>
            </a:r>
            <a:r>
              <a:rPr lang="uk-UA" b="1" dirty="0"/>
              <a:t>від їх поведінки</a:t>
            </a:r>
            <a:endParaRPr lang="uk-UA" b="1" dirty="0" smtClean="0"/>
          </a:p>
          <a:p>
            <a:endParaRPr lang="uk-UA" b="1" dirty="0"/>
          </a:p>
          <a:p>
            <a:pPr>
              <a:buFontTx/>
              <a:buChar char="-"/>
            </a:pPr>
            <a:r>
              <a:rPr lang="uk-UA" b="1" dirty="0" smtClean="0"/>
              <a:t>Люди які вживають ін'єкційні наркотики (20% заражень).</a:t>
            </a:r>
          </a:p>
          <a:p>
            <a:pPr>
              <a:buFontTx/>
              <a:buChar char="-"/>
            </a:pPr>
            <a:endParaRPr lang="uk-UA" b="1" dirty="0" smtClean="0"/>
          </a:p>
          <a:p>
            <a:pPr>
              <a:buFontTx/>
              <a:buChar char="-"/>
            </a:pPr>
            <a:r>
              <a:rPr lang="uk-UA" b="1" dirty="0" smtClean="0"/>
              <a:t>Працівники комерційного сексу.</a:t>
            </a:r>
          </a:p>
          <a:p>
            <a:pPr>
              <a:buFontTx/>
              <a:buChar char="-"/>
            </a:pPr>
            <a:endParaRPr lang="uk-UA" b="1" dirty="0" smtClean="0"/>
          </a:p>
          <a:p>
            <a:pPr>
              <a:buFontTx/>
              <a:buChar char="-"/>
            </a:pPr>
            <a:r>
              <a:rPr lang="uk-UA" b="1" dirty="0" smtClean="0"/>
              <a:t>Чоловіки/жінки з низькою соціальною відповідальністю що легко йдуть на сексуальні контакти з незнайомими людьми.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122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4563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79512" y="342900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79512" y="443711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9512" y="530120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7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</a:rPr>
              <a:t>МАТИ І дитина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За даними ВООЗ ризик передачі ВІЛ-інфекції від матері до дитини становить 45%.</a:t>
            </a:r>
          </a:p>
          <a:p>
            <a:pPr marL="0" indent="0">
              <a:buNone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При відповідному лікуванні цей ризик значно знижується.</a:t>
            </a:r>
            <a:endParaRPr lang="ru-RU" dirty="0"/>
          </a:p>
        </p:txBody>
      </p:sp>
      <p:pic>
        <p:nvPicPr>
          <p:cNvPr id="1026" name="Picture 2" descr="C:\Users\Admin\Desktop\s4kryw--1x0-700x785-hs3utif2svk7cuzpq765vgoltnxqwn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826768" cy="484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4" descr="Татуировками можно «нарисовать» себе ВИЧ – доктор Руднев | РИА Биробидж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Татуировками можно «нарисовать» себе ВИЧ – доктор Руднев | РИА Биробиджа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C:\Users\Admin\Desktop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81724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5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8047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Як вберегтися від зараження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/>
              <a:t>Зберігай вірність партнеру, не допускай випадкових статевих зв'язків.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Завжди використовуй презерватив якщо не знаєш ВІЛ-статус свого партнера.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Використовуй лише індивідуальні предмети особистої гігієни.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Пам'ятай про ризик передачі ВІЛ інфекції при вживанні наркотиків.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Не наносьте татуювання, пірсинг не в спеціалізованих ліцензійних закладах.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Регулярно здавай тест на ВІЛ-інфекцію.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310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323528" y="549275"/>
            <a:ext cx="7632848" cy="5400675"/>
          </a:xfrm>
        </p:spPr>
        <p:txBody>
          <a:bodyPr>
            <a:normAutofit/>
          </a:bodyPr>
          <a:lstStyle/>
          <a:p>
            <a:pPr algn="l"/>
            <a:r>
              <a:rPr lang="uk-UA" b="1" i="1" dirty="0" smtClean="0"/>
              <a:t>Тестування на ВІЛ залишається єдиним способом дізнатися свій статус і вчасно розпочати лікування.</a:t>
            </a:r>
          </a:p>
          <a:p>
            <a:pPr algn="l"/>
            <a:endParaRPr lang="uk-UA" b="1" i="1" dirty="0"/>
          </a:p>
          <a:p>
            <a:pPr algn="l"/>
            <a:endParaRPr lang="uk-UA" b="1" i="1" u="sng" dirty="0" smtClean="0"/>
          </a:p>
          <a:p>
            <a:pPr algn="l"/>
            <a:endParaRPr lang="uk-UA" b="1" i="1" u="sng" dirty="0"/>
          </a:p>
          <a:p>
            <a:pPr algn="l"/>
            <a:endParaRPr lang="uk-UA" b="1" i="1" u="sng" dirty="0" smtClean="0"/>
          </a:p>
          <a:p>
            <a:pPr algn="l"/>
            <a:endParaRPr lang="uk-UA" b="1" i="1" u="sng" dirty="0"/>
          </a:p>
          <a:p>
            <a:pPr algn="l"/>
            <a:r>
              <a:rPr lang="uk-UA" b="1" i="1" u="sng" dirty="0" smtClean="0"/>
              <a:t>Достатньо ввести місто і ви отримуєте перелік пунктів тестування і кабінетів довіри по Херсону та області 60 пунктів.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1560" y="2204864"/>
            <a:ext cx="691276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5" y="2204864"/>
            <a:ext cx="69370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05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5868144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Причини дискримінації Віл позитивних людей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Недостатня обізнаність.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Міфи про шляхи передачі ВІЛ.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Обмежений доступ до лікування.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Безвідповідальні повідомлення у ЗМІ.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Поширення соціальних страхів.</a:t>
            </a: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717032"/>
            <a:ext cx="9144000" cy="31409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Наслідки дискримінації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Негативний вплив на здоров'я Віл-позитивних людей (низька самооцінка, депресія, відчай, зниження імунної системи, суїцид).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Ігнорування людиною свого реального ВІЛ-статусу).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Порушення прав і свобод людини у сфері охорони здоров'я, праці, освіти.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Послаблення зусиль, спрямованих на боротьбу з </a:t>
            </a:r>
            <a:r>
              <a:rPr lang="uk-UA" sz="2000" dirty="0" smtClean="0"/>
              <a:t>ВІЛ/С</a:t>
            </a:r>
            <a:r>
              <a:rPr lang="uk-UA" sz="2000" dirty="0" smtClean="0"/>
              <a:t>НІД</a:t>
            </a:r>
            <a:r>
              <a:rPr lang="uk-UA" sz="2000" dirty="0" smtClean="0"/>
              <a:t>.</a:t>
            </a:r>
            <a:endParaRPr lang="uk-UA" sz="2000" dirty="0" smtClean="0"/>
          </a:p>
          <a:p>
            <a:pPr algn="ctr"/>
            <a:endParaRPr lang="ru-RU" dirty="0"/>
          </a:p>
        </p:txBody>
      </p:sp>
      <p:pic>
        <p:nvPicPr>
          <p:cNvPr id="6" name="Picture 3" descr="C:\Users\Admin\Desktop\картинки 1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595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3296755" y="3058951"/>
            <a:ext cx="115212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8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3960440"/>
          </a:xfrm>
        </p:spPr>
        <p:txBody>
          <a:bodyPr>
            <a:normAutofit/>
          </a:bodyPr>
          <a:lstStyle/>
          <a:p>
            <a:r>
              <a:rPr lang="uk-UA" dirty="0" smtClean="0"/>
              <a:t>За даними Европейського центру з профілактики та контролю захворюваності Україна залишається єдиним регіоном де продовжує зростати кількість нових випадків ВІЛ-інфекції та смертності від СНІДу.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Україна займає 2місце за кількістю ВІЛ-позитивних осіб в Європейському регіоні.</a:t>
            </a:r>
            <a:endParaRPr lang="ru-RU" dirty="0"/>
          </a:p>
        </p:txBody>
      </p:sp>
      <p:pic>
        <p:nvPicPr>
          <p:cNvPr id="3074" name="Picture 2" descr="C:\Users\Admi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4038"/>
            <a:ext cx="7704856" cy="23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9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овая папк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16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1728192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C00000"/>
                </a:solidFill>
              </a:rPr>
              <a:t>Шановні студенти</a:t>
            </a:r>
            <a:r>
              <a:rPr lang="uk-UA" sz="5300" dirty="0">
                <a:solidFill>
                  <a:srgbClr val="C00000"/>
                </a:solidFill>
              </a:rPr>
              <a:t>!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/>
              <a:t>Дотримання правил особистої гігієни та проінформованість збережуть Ваше здоров'я!</a:t>
            </a:r>
            <a:endParaRPr lang="ru-RU" sz="4400" dirty="0"/>
          </a:p>
        </p:txBody>
      </p:sp>
      <p:pic>
        <p:nvPicPr>
          <p:cNvPr id="4098" name="Picture 2" descr="C:\Users\Admin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70752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228656" cy="612308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Бережіть себе, своїх близьких та будьте здорові.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dm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12"/>
            <a:ext cx="81724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970784" cy="619268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Щороку </a:t>
            </a:r>
            <a:r>
              <a:rPr lang="uk-UA" b="1" dirty="0" smtClean="0">
                <a:solidFill>
                  <a:srgbClr val="C00000"/>
                </a:solidFill>
              </a:rPr>
              <a:t>1 грудня </a:t>
            </a:r>
            <a:r>
              <a:rPr lang="uk-UA" dirty="0" smtClean="0"/>
              <a:t>відзначається Всесвітній день боротьби зі </a:t>
            </a:r>
            <a:r>
              <a:rPr lang="uk-UA" b="1" dirty="0" smtClean="0">
                <a:solidFill>
                  <a:srgbClr val="C00000"/>
                </a:solidFill>
              </a:rPr>
              <a:t>СНІДом</a:t>
            </a:r>
            <a:r>
              <a:rPr lang="uk-UA" dirty="0" smtClean="0"/>
              <a:t>, який було започатковано з 1988року.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ru-RU" dirty="0"/>
              <a:t> Його мета – привернути увагу громадськості і нагадати суспільству, що </a:t>
            </a:r>
            <a:r>
              <a:rPr lang="ru-RU" b="1" dirty="0">
                <a:solidFill>
                  <a:srgbClr val="C00000"/>
                </a:solidFill>
              </a:rPr>
              <a:t>ВІЛ/СНІД</a:t>
            </a:r>
            <a:r>
              <a:rPr lang="ru-RU" dirty="0"/>
              <a:t> й на сьогодні є однією з самих глобальних проблем людства.</a:t>
            </a:r>
          </a:p>
        </p:txBody>
      </p:sp>
      <p:pic>
        <p:nvPicPr>
          <p:cNvPr id="7170" name="Picture 2" descr="C:\Users\Admin\Desktop\червоні-стрічки-дерево-сні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243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3672408" cy="6480720"/>
          </a:xfr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1800" b="1" dirty="0" smtClean="0"/>
              <a:t>Перше повідомлення про ВІЛ з'явилося у 1981році.</a:t>
            </a:r>
          </a:p>
          <a:p>
            <a:pPr marL="0" indent="0">
              <a:buNone/>
            </a:pPr>
            <a:endParaRPr lang="uk-UA" sz="1800" b="1" dirty="0" smtClean="0"/>
          </a:p>
          <a:p>
            <a:r>
              <a:rPr lang="uk-UA" sz="1800" b="1" dirty="0" smtClean="0"/>
              <a:t>1982році одночасно двома групами вчених – у Національному інституті раку в США під керівництвом Роберта Галло ( вчений з області інфекційних захворювань та вірусології) і в інституті Пастера в Парижі під керівництвом Люка Монтанье</a:t>
            </a:r>
            <a:r>
              <a:rPr lang="uk-UA" sz="1800" b="1" dirty="0"/>
              <a:t> б</a:t>
            </a:r>
            <a:r>
              <a:rPr lang="uk-UA" sz="1800" b="1" dirty="0" smtClean="0"/>
              <a:t>ув відкритий збудник відомий як ВІЛ і СНІД</a:t>
            </a:r>
            <a:endParaRPr lang="ru-RU" sz="1800" b="1" dirty="0"/>
          </a:p>
        </p:txBody>
      </p:sp>
      <p:pic>
        <p:nvPicPr>
          <p:cNvPr id="2050" name="Picture 2" descr="СПИД не сп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911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ВІЛ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518457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Вірус</a:t>
            </a:r>
            <a:r>
              <a:rPr lang="uk-UA" dirty="0" smtClean="0"/>
              <a:t> –  мікроорганізм, мікроскопічний збудник інфекційних хвороб, який можна побачити тільки під мікроскопом.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Імунодефіциту</a:t>
            </a:r>
            <a:r>
              <a:rPr lang="uk-UA" dirty="0" smtClean="0"/>
              <a:t> - неспроможність імунної системи захистити організм від інфекції і злоякісних пухлин.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Людини </a:t>
            </a:r>
            <a:r>
              <a:rPr lang="uk-UA" dirty="0" smtClean="0"/>
              <a:t>– організм, в якому розмножується вірус.</a:t>
            </a:r>
          </a:p>
          <a:p>
            <a:endParaRPr lang="ru-RU" dirty="0"/>
          </a:p>
        </p:txBody>
      </p:sp>
      <p:pic>
        <p:nvPicPr>
          <p:cNvPr id="2050" name="Picture 2" descr="Відверто про ВІЛ/СНІ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2839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ВІЛ-інфекція</a:t>
            </a:r>
            <a:r>
              <a:rPr lang="uk-UA" dirty="0"/>
              <a:t> – це довготривале інфекційне захворювання, яке розвивається в результаті інфікування вірусом імунодефіциту людини і характеризується прогресуючим ураженням імунної системи людини.</a:t>
            </a:r>
          </a:p>
          <a:p>
            <a:endParaRPr lang="ru-RU" dirty="0"/>
          </a:p>
        </p:txBody>
      </p:sp>
      <p:pic>
        <p:nvPicPr>
          <p:cNvPr id="5122" name="Picture 2" descr="C:\Users\Adm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СНІД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Синдром</a:t>
            </a:r>
            <a:r>
              <a:rPr lang="uk-UA" sz="2800" dirty="0" smtClean="0"/>
              <a:t> – тому, що у хворого виникає багато різних симптомів (ознак) захворювань, які розвиваються через ураження захисної системи організму.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Набутий</a:t>
            </a:r>
            <a:r>
              <a:rPr lang="uk-UA" sz="2800" dirty="0" smtClean="0"/>
              <a:t> – тому, що цей стан виникає в наслідок зараження ВІЛ – інфекцією, але не є спадковим.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Імунний</a:t>
            </a:r>
            <a:r>
              <a:rPr lang="uk-UA" sz="2800" dirty="0" smtClean="0"/>
              <a:t> -  тому, що ВІЛ вражає імунну (захисну) систему організму, яка забезпечує захист від інфекцій і запобігають виникненню пухлин.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Дефіцит</a:t>
            </a:r>
            <a:r>
              <a:rPr lang="uk-UA" sz="2800" dirty="0" smtClean="0"/>
              <a:t> – тому, що імунна система не виконує відповідних захисних функцій, через що підвищується схильність до виникнення злоякісних пухлин, збільшується вразливість організму до інших бактеріальних і вірусних інфекцій, які у звичайних умовах є безпечними для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5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СНІД</a:t>
            </a:r>
            <a:r>
              <a:rPr lang="uk-UA" b="1" dirty="0" smtClean="0"/>
              <a:t> </a:t>
            </a:r>
            <a:r>
              <a:rPr lang="uk-UA" dirty="0" smtClean="0"/>
              <a:t>– це остання стадія </a:t>
            </a:r>
            <a:r>
              <a:rPr lang="uk-UA" b="1" dirty="0" smtClean="0">
                <a:solidFill>
                  <a:srgbClr val="FF0000"/>
                </a:solidFill>
              </a:rPr>
              <a:t>ВІЛ</a:t>
            </a:r>
            <a:r>
              <a:rPr lang="uk-UA" dirty="0" smtClean="0"/>
              <a:t> – інфекції, яка виявляється різними важкими захворюваннями, опортуністичними інфекціями (інфекції якими не хворіють люди зі здоровою імунною системою – це бактеріальні, грибкові, вірусні, паразитарні) пухлини які розвиваються на фоні порушень імунної системи.</a:t>
            </a:r>
          </a:p>
          <a:p>
            <a:endParaRPr lang="ru-RU" dirty="0"/>
          </a:p>
        </p:txBody>
      </p:sp>
      <p:pic>
        <p:nvPicPr>
          <p:cNvPr id="6146" name="Picture 2" descr="C:\Users\Admin\Desktop\ВІЛ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264696" cy="31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931</TotalTime>
  <Words>961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ВІЛ</vt:lpstr>
      <vt:lpstr>Презентация PowerPoint</vt:lpstr>
      <vt:lpstr>СНІД</vt:lpstr>
      <vt:lpstr>Презентация PowerPoint</vt:lpstr>
      <vt:lpstr>Презентация PowerPoint</vt:lpstr>
      <vt:lpstr>Стійкість вірусу в навколишньому середовищі</vt:lpstr>
      <vt:lpstr> ВІЛ-інфекція не передається побутовим шляхом</vt:lpstr>
      <vt:lpstr>Що необхідно знати про ВІЛ та СНІД</vt:lpstr>
      <vt:lpstr>Презентация PowerPoint</vt:lpstr>
      <vt:lpstr> шляхи інфікування ВІЛ </vt:lpstr>
      <vt:lpstr>У всьому світі домінує статевий або сексуальний шлях передачі ВІЛ-інфекції  66% заражень.</vt:lpstr>
      <vt:lpstr>МАТИ І дитина </vt:lpstr>
      <vt:lpstr>Презентация PowerPoint</vt:lpstr>
      <vt:lpstr>Як вберегтися від зараження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Шановні студенти!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58</cp:revision>
  <dcterms:created xsi:type="dcterms:W3CDTF">2021-08-17T06:36:57Z</dcterms:created>
  <dcterms:modified xsi:type="dcterms:W3CDTF">2021-12-07T07:22:19Z</dcterms:modified>
</cp:coreProperties>
</file>