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48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91" name="Рисунок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logo_color.png" descr="logo_color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48659" y="213617"/>
            <a:ext cx="2511379" cy="627846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1" name="logo_color.png" descr="logo_color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879600" y="2755900"/>
            <a:ext cx="5384800" cy="1346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5"/>
          <p:cNvSpPr txBox="1"/>
          <p:nvPr/>
        </p:nvSpPr>
        <p:spPr>
          <a:xfrm>
            <a:off x="336551" y="2164794"/>
            <a:ext cx="777654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/>
            </a:pPr>
            <a:r>
              <a:rPr lang="uk-UA" dirty="0" smtClean="0"/>
              <a:t>Студентів, які мають:</a:t>
            </a:r>
          </a:p>
        </p:txBody>
      </p:sp>
      <p:sp>
        <p:nvSpPr>
          <p:cNvPr id="197" name="TextBox 7"/>
          <p:cNvSpPr txBox="1"/>
          <p:nvPr/>
        </p:nvSpPr>
        <p:spPr>
          <a:xfrm>
            <a:off x="323528" y="2564904"/>
            <a:ext cx="3960440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54013" indent="-354013">
              <a:buSzPct val="100000"/>
              <a:buFont typeface="Arial" pitchFamily="34" charset="0"/>
              <a:buChar char="•"/>
              <a:defRPr sz="2000"/>
            </a:pPr>
            <a:r>
              <a:rPr lang="uk-UA" dirty="0" smtClean="0"/>
              <a:t>активну громадянську позицію;</a:t>
            </a:r>
          </a:p>
          <a:p>
            <a:pPr marL="354013" indent="-354013">
              <a:buSzPct val="100000"/>
              <a:buFont typeface="Arial" pitchFamily="34" charset="0"/>
              <a:buChar char="•"/>
              <a:defRPr sz="2000"/>
            </a:pPr>
            <a:r>
              <a:rPr lang="uk-UA" dirty="0" smtClean="0"/>
              <a:t>оригінальність наукових ідей та досліджень;</a:t>
            </a:r>
          </a:p>
          <a:p>
            <a:pPr marL="354013" indent="-354013">
              <a:buSzPct val="100000"/>
              <a:buFont typeface="Arial" pitchFamily="34" charset="0"/>
              <a:buChar char="•"/>
              <a:defRPr sz="2000"/>
            </a:pPr>
            <a:r>
              <a:rPr lang="uk-UA" dirty="0" smtClean="0"/>
              <a:t>мотивацію до  особистісного та </a:t>
            </a:r>
          </a:p>
          <a:p>
            <a:pPr indent="354013">
              <a:defRPr sz="2000"/>
            </a:pPr>
            <a:r>
              <a:rPr lang="uk-UA" dirty="0" smtClean="0"/>
              <a:t>професійного росту;</a:t>
            </a:r>
          </a:p>
          <a:p>
            <a:pPr marL="354013" indent="-354013">
              <a:buSzPct val="100000"/>
              <a:buFont typeface="Arial" pitchFamily="34" charset="0"/>
              <a:buChar char="•"/>
              <a:defRPr sz="2000"/>
            </a:pPr>
            <a:r>
              <a:rPr lang="uk-UA" dirty="0" smtClean="0"/>
              <a:t>лідерський потенціал;</a:t>
            </a:r>
          </a:p>
          <a:p>
            <a:pPr marL="354013" indent="-354013">
              <a:buSzPct val="100000"/>
              <a:buFont typeface="Arial" pitchFamily="34" charset="0"/>
              <a:buChar char="•"/>
              <a:defRPr sz="2000"/>
            </a:pPr>
            <a:r>
              <a:rPr lang="uk-UA" dirty="0" smtClean="0"/>
              <a:t>комунікаційні та творчі здібності;</a:t>
            </a:r>
          </a:p>
          <a:p>
            <a:pPr marL="354013" indent="-354013">
              <a:buSzPct val="100000"/>
              <a:buFont typeface="Arial" pitchFamily="34" charset="0"/>
              <a:buChar char="•"/>
              <a:defRPr sz="2000"/>
            </a:pPr>
            <a:r>
              <a:rPr lang="uk-UA" dirty="0" smtClean="0"/>
              <a:t>академічну успішність.</a:t>
            </a:r>
            <a:endParaRPr lang="uk-UA" dirty="0"/>
          </a:p>
        </p:txBody>
      </p:sp>
      <p:pic>
        <p:nvPicPr>
          <p:cNvPr id="198" name="Рисунок 8" descr="Рисунок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296399" y="2708920"/>
            <a:ext cx="4658384" cy="2701751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Кого ми шукаємо?"/>
          <p:cNvSpPr txBox="1"/>
          <p:nvPr/>
        </p:nvSpPr>
        <p:spPr>
          <a:xfrm>
            <a:off x="3072712" y="1249596"/>
            <a:ext cx="299857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 b="1">
                <a:solidFill>
                  <a:srgbClr val="006600"/>
                </a:solidFill>
              </a:defRPr>
            </a:lvl1pPr>
          </a:lstStyle>
          <a:p>
            <a:r>
              <a:rPr lang="uk-UA" dirty="0" smtClean="0"/>
              <a:t>Кого ми шукаємо?</a:t>
            </a:r>
            <a:endParaRPr lang="uk-UA"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Box 5"/>
          <p:cNvSpPr txBox="1"/>
          <p:nvPr/>
        </p:nvSpPr>
        <p:spPr>
          <a:xfrm>
            <a:off x="323528" y="1504236"/>
            <a:ext cx="8568952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800" b="1"/>
            </a:pPr>
            <a:r>
              <a:rPr lang="uk-UA" sz="2800" b="1" dirty="0" smtClean="0">
                <a:solidFill>
                  <a:srgbClr val="006600"/>
                </a:solidFill>
              </a:rPr>
              <a:t>Хто може стати учасником конкурсу?</a:t>
            </a:r>
          </a:p>
          <a:p>
            <a:pPr algn="ctr">
              <a:defRPr sz="1100" b="1"/>
            </a:pPr>
            <a:endParaRPr lang="uk-UA" sz="2000" dirty="0" smtClean="0"/>
          </a:p>
          <a:p>
            <a:pPr algn="ctr">
              <a:defRPr sz="2000"/>
            </a:pPr>
            <a:r>
              <a:rPr lang="uk-UA" dirty="0" smtClean="0"/>
              <a:t>Студенти денної форми навчання 3 - 6 курсів ВНЗ України ІV рівня акредитації, віком до 35 років, громадяни України.</a:t>
            </a:r>
            <a:endParaRPr lang="uk-UA" dirty="0"/>
          </a:p>
        </p:txBody>
      </p:sp>
      <p:pic>
        <p:nvPicPr>
          <p:cNvPr id="204" name="Рисунок 7" descr="Рисунок 7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3352660"/>
            <a:ext cx="9144000" cy="3505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Box 6"/>
          <p:cNvSpPr txBox="1"/>
          <p:nvPr/>
        </p:nvSpPr>
        <p:spPr>
          <a:xfrm>
            <a:off x="323528" y="3096772"/>
            <a:ext cx="5184575" cy="3068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defRPr b="1"/>
            </a:pPr>
            <a:r>
              <a:rPr lang="uk-UA" dirty="0" smtClean="0"/>
              <a:t>Необхідні документи:</a:t>
            </a:r>
          </a:p>
          <a:p>
            <a:pPr marL="179999" indent="-179999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uk-UA" dirty="0" smtClean="0"/>
              <a:t>Заповнена анкета;</a:t>
            </a:r>
          </a:p>
          <a:p>
            <a:pPr marL="179999" indent="-179999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uk-UA" dirty="0" smtClean="0"/>
              <a:t>Самостійна конкурсна робота;</a:t>
            </a:r>
          </a:p>
          <a:p>
            <a:pPr marL="179999" indent="-179999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uk-UA" dirty="0" smtClean="0"/>
              <a:t>Відгук наукового керівника (чи іншого авторитетного науковця) на конкурсну роботу;</a:t>
            </a:r>
          </a:p>
          <a:p>
            <a:pPr marL="179999" indent="-179999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uk-UA" dirty="0" smtClean="0"/>
              <a:t>Обґрунтування наукової роботи;</a:t>
            </a:r>
          </a:p>
          <a:p>
            <a:pPr marL="179999" indent="-179999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uk-UA" dirty="0" smtClean="0"/>
              <a:t>Рекомендаційний та мотиваційний листи;</a:t>
            </a:r>
          </a:p>
          <a:p>
            <a:pPr marL="179999" indent="-179999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uk-UA" dirty="0" smtClean="0"/>
              <a:t>Копії документів, які підтверджують наукову та соціальну діяльність;</a:t>
            </a:r>
          </a:p>
          <a:p>
            <a:pPr marL="179999" indent="-179999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uk-UA" dirty="0" smtClean="0"/>
              <a:t>    Портретне фото, зроблене протягом останнього року.</a:t>
            </a:r>
            <a:endParaRPr lang="uk-UA" dirty="0"/>
          </a:p>
        </p:txBody>
      </p:sp>
      <p:sp>
        <p:nvSpPr>
          <p:cNvPr id="209" name="Прямоугольник 7"/>
          <p:cNvSpPr txBox="1"/>
          <p:nvPr/>
        </p:nvSpPr>
        <p:spPr>
          <a:xfrm>
            <a:off x="323527" y="2350621"/>
            <a:ext cx="842493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b="1"/>
            </a:pPr>
            <a:r>
              <a:rPr lang="uk-UA" dirty="0" smtClean="0"/>
              <a:t>З 17 жовтня до 30 листопада 2017 року подати документ на конкурс </a:t>
            </a:r>
          </a:p>
          <a:p>
            <a:pPr algn="ctr">
              <a:defRPr b="1"/>
            </a:pPr>
            <a:r>
              <a:rPr lang="ru-RU" dirty="0" smtClean="0"/>
              <a:t>на </a:t>
            </a:r>
            <a:r>
              <a:rPr lang="ru-RU" dirty="0" err="1" smtClean="0"/>
              <a:t>сайті</a:t>
            </a:r>
            <a:r>
              <a:rPr lang="ru-RU" dirty="0" smtClean="0"/>
              <a:t> </a:t>
            </a:r>
            <a:r>
              <a:rPr lang="en-GB" dirty="0" smtClean="0"/>
              <a:t>zavtra.in.ua </a:t>
            </a:r>
            <a:endParaRPr lang="uk-UA" dirty="0"/>
          </a:p>
        </p:txBody>
      </p:sp>
      <p:pic>
        <p:nvPicPr>
          <p:cNvPr id="210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23527" y="5085184"/>
            <a:ext cx="179419" cy="226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23527" y="5650904"/>
            <a:ext cx="179419" cy="226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23527" y="3429000"/>
            <a:ext cx="179419" cy="226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23527" y="3717032"/>
            <a:ext cx="179419" cy="226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23527" y="4005064"/>
            <a:ext cx="179419" cy="226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23527" y="4509120"/>
            <a:ext cx="179419" cy="226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23527" y="4797152"/>
            <a:ext cx="179419" cy="226368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TextBox 20"/>
          <p:cNvSpPr txBox="1"/>
          <p:nvPr/>
        </p:nvSpPr>
        <p:spPr>
          <a:xfrm>
            <a:off x="2195734" y="1537629"/>
            <a:ext cx="4752530" cy="523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006600"/>
                </a:solidFill>
              </a:defRPr>
            </a:lvl1pPr>
          </a:lstStyle>
          <a:p>
            <a:pPr algn="ctr"/>
            <a:r>
              <a:rPr dirty="0" err="1"/>
              <a:t>Як</a:t>
            </a:r>
            <a:r>
              <a:rPr dirty="0"/>
              <a:t> </a:t>
            </a:r>
            <a:r>
              <a:rPr dirty="0" err="1"/>
              <a:t>взяти</a:t>
            </a:r>
            <a:r>
              <a:rPr dirty="0"/>
              <a:t> </a:t>
            </a:r>
            <a:r>
              <a:rPr dirty="0" err="1"/>
              <a:t>участь</a:t>
            </a:r>
            <a:r>
              <a:rPr dirty="0"/>
              <a:t> у </a:t>
            </a:r>
            <a:r>
              <a:rPr dirty="0" err="1"/>
              <a:t>конкурсі</a:t>
            </a:r>
            <a:r>
              <a:rPr dirty="0"/>
              <a:t>?</a:t>
            </a:r>
          </a:p>
        </p:txBody>
      </p:sp>
      <p:pic>
        <p:nvPicPr>
          <p:cNvPr id="222" name="Рисунок 22" descr="Рисунок 2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546722" y="3212976"/>
            <a:ext cx="3345758" cy="22322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Box 3"/>
          <p:cNvSpPr txBox="1"/>
          <p:nvPr/>
        </p:nvSpPr>
        <p:spPr>
          <a:xfrm>
            <a:off x="395535" y="1628800"/>
            <a:ext cx="5112570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0">
              <a:defRPr b="1">
                <a:solidFill>
                  <a:srgbClr val="006600"/>
                </a:solidFill>
              </a:defRPr>
            </a:pPr>
            <a:r>
              <a:rPr dirty="0" err="1"/>
              <a:t>Етап</a:t>
            </a:r>
            <a:r>
              <a:rPr dirty="0"/>
              <a:t> 1:</a:t>
            </a:r>
            <a:r>
              <a:rPr b="0" dirty="0"/>
              <a:t>  </a:t>
            </a:r>
            <a:r>
              <a:rPr dirty="0" err="1"/>
              <a:t>грудень</a:t>
            </a:r>
            <a:r>
              <a:rPr dirty="0"/>
              <a:t> 2017– </a:t>
            </a:r>
            <a:r>
              <a:rPr dirty="0" err="1"/>
              <a:t>січень</a:t>
            </a:r>
            <a:r>
              <a:rPr dirty="0"/>
              <a:t> 2018  </a:t>
            </a:r>
          </a:p>
          <a:p>
            <a:pPr lvl="2" indent="0"/>
            <a:r>
              <a:rPr dirty="0" err="1"/>
              <a:t>Обробка</a:t>
            </a:r>
            <a:r>
              <a:rPr dirty="0"/>
              <a:t> </a:t>
            </a:r>
            <a:r>
              <a:rPr dirty="0" err="1"/>
              <a:t>поданих</a:t>
            </a:r>
            <a:r>
              <a:rPr dirty="0"/>
              <a:t> </a:t>
            </a:r>
            <a:r>
              <a:rPr dirty="0" err="1"/>
              <a:t>пакетів</a:t>
            </a:r>
            <a:r>
              <a:rPr dirty="0"/>
              <a:t> </a:t>
            </a:r>
            <a:r>
              <a:rPr dirty="0" err="1"/>
              <a:t>документів</a:t>
            </a:r>
            <a:r>
              <a:rPr dirty="0"/>
              <a:t> </a:t>
            </a:r>
            <a:r>
              <a:rPr dirty="0" err="1"/>
              <a:t>та</a:t>
            </a:r>
            <a:r>
              <a:rPr dirty="0"/>
              <a:t> </a:t>
            </a:r>
            <a:r>
              <a:rPr dirty="0" err="1"/>
              <a:t>оцінювання</a:t>
            </a:r>
            <a:r>
              <a:rPr dirty="0"/>
              <a:t> </a:t>
            </a:r>
            <a:r>
              <a:rPr dirty="0" err="1"/>
              <a:t>рекомендаційного</a:t>
            </a:r>
            <a:r>
              <a:rPr dirty="0"/>
              <a:t>, </a:t>
            </a:r>
            <a:r>
              <a:rPr dirty="0" err="1"/>
              <a:t>мотиваційного</a:t>
            </a:r>
            <a:r>
              <a:rPr dirty="0"/>
              <a:t> </a:t>
            </a:r>
            <a:r>
              <a:rPr dirty="0" err="1"/>
              <a:t>листів</a:t>
            </a:r>
            <a:r>
              <a:rPr dirty="0"/>
              <a:t> </a:t>
            </a:r>
            <a:r>
              <a:rPr dirty="0" err="1"/>
              <a:t>та</a:t>
            </a:r>
            <a:r>
              <a:rPr dirty="0"/>
              <a:t> </a:t>
            </a:r>
            <a:r>
              <a:rPr dirty="0" err="1"/>
              <a:t>обґрунтування</a:t>
            </a:r>
            <a:r>
              <a:rPr dirty="0"/>
              <a:t> </a:t>
            </a:r>
            <a:r>
              <a:rPr dirty="0" err="1"/>
              <a:t>наукової</a:t>
            </a:r>
            <a:r>
              <a:rPr dirty="0"/>
              <a:t> </a:t>
            </a:r>
            <a:r>
              <a:rPr dirty="0" err="1"/>
              <a:t>роботи</a:t>
            </a:r>
            <a:r>
              <a:rPr dirty="0"/>
              <a:t>. </a:t>
            </a:r>
          </a:p>
        </p:txBody>
      </p:sp>
      <p:sp>
        <p:nvSpPr>
          <p:cNvPr id="227" name="TextBox 5"/>
          <p:cNvSpPr txBox="1"/>
          <p:nvPr/>
        </p:nvSpPr>
        <p:spPr>
          <a:xfrm>
            <a:off x="395535" y="3068960"/>
            <a:ext cx="5112570" cy="142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0">
              <a:defRPr b="1">
                <a:solidFill>
                  <a:srgbClr val="006600"/>
                </a:solidFill>
              </a:defRPr>
            </a:pPr>
            <a:r>
              <a:rPr dirty="0" err="1"/>
              <a:t>Етап</a:t>
            </a:r>
            <a:r>
              <a:rPr dirty="0"/>
              <a:t> 2:</a:t>
            </a:r>
            <a:r>
              <a:rPr b="0" dirty="0"/>
              <a:t> </a:t>
            </a:r>
            <a:r>
              <a:rPr dirty="0" err="1"/>
              <a:t>лютий</a:t>
            </a:r>
            <a:r>
              <a:rPr dirty="0"/>
              <a:t> – </a:t>
            </a:r>
            <a:r>
              <a:rPr dirty="0" err="1"/>
              <a:t>березень</a:t>
            </a:r>
            <a:r>
              <a:rPr dirty="0"/>
              <a:t> 2018</a:t>
            </a:r>
          </a:p>
          <a:p>
            <a:r>
              <a:rPr dirty="0" err="1"/>
              <a:t>Оцінювання</a:t>
            </a:r>
            <a:r>
              <a:rPr dirty="0"/>
              <a:t> </a:t>
            </a:r>
            <a:r>
              <a:rPr dirty="0" err="1"/>
              <a:t>конкурсної</a:t>
            </a:r>
            <a:r>
              <a:rPr dirty="0"/>
              <a:t> </a:t>
            </a:r>
            <a:r>
              <a:rPr dirty="0" err="1"/>
              <a:t>роботи</a:t>
            </a:r>
            <a:r>
              <a:rPr dirty="0"/>
              <a:t> </a:t>
            </a:r>
            <a:r>
              <a:rPr dirty="0" err="1"/>
              <a:t>фаховими</a:t>
            </a:r>
            <a:r>
              <a:rPr dirty="0"/>
              <a:t> </a:t>
            </a:r>
            <a:r>
              <a:rPr dirty="0" err="1"/>
              <a:t>експертами</a:t>
            </a:r>
            <a:r>
              <a:rPr dirty="0"/>
              <a:t> </a:t>
            </a:r>
            <a:r>
              <a:rPr dirty="0" err="1"/>
              <a:t>та</a:t>
            </a:r>
            <a:r>
              <a:rPr dirty="0"/>
              <a:t> </a:t>
            </a:r>
            <a:r>
              <a:rPr dirty="0" err="1"/>
              <a:t>нарахування</a:t>
            </a:r>
            <a:r>
              <a:rPr dirty="0"/>
              <a:t> </a:t>
            </a:r>
            <a:r>
              <a:rPr dirty="0" err="1"/>
              <a:t>балів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наукову</a:t>
            </a:r>
            <a:r>
              <a:rPr dirty="0"/>
              <a:t> </a:t>
            </a:r>
            <a:r>
              <a:rPr dirty="0" err="1"/>
              <a:t>діяльність</a:t>
            </a:r>
            <a:r>
              <a:rPr dirty="0"/>
              <a:t>.</a:t>
            </a:r>
          </a:p>
        </p:txBody>
      </p:sp>
      <p:sp>
        <p:nvSpPr>
          <p:cNvPr id="228" name="TextBox 6"/>
          <p:cNvSpPr txBox="1"/>
          <p:nvPr/>
        </p:nvSpPr>
        <p:spPr>
          <a:xfrm>
            <a:off x="395535" y="4509120"/>
            <a:ext cx="4968554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6600"/>
                </a:solidFill>
              </a:defRPr>
            </a:pPr>
            <a:r>
              <a:rPr lang="uk-UA" dirty="0" smtClean="0"/>
              <a:t>Етап 3: березень – квітень 2018</a:t>
            </a:r>
          </a:p>
          <a:p>
            <a:r>
              <a:rPr lang="uk-UA" dirty="0" smtClean="0"/>
              <a:t>Оцінювання особистісного потенціалу конкурсантів під час одноденних  очних змагань.</a:t>
            </a:r>
            <a:endParaRPr lang="uk-UA" dirty="0"/>
          </a:p>
        </p:txBody>
      </p:sp>
      <p:sp>
        <p:nvSpPr>
          <p:cNvPr id="229" name="TextBox 7"/>
          <p:cNvSpPr txBox="1"/>
          <p:nvPr/>
        </p:nvSpPr>
        <p:spPr>
          <a:xfrm>
            <a:off x="395535" y="5589240"/>
            <a:ext cx="4680522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6600"/>
                </a:solidFill>
              </a:defRPr>
            </a:pPr>
            <a:r>
              <a:rPr dirty="0" err="1"/>
              <a:t>Оголошення</a:t>
            </a:r>
            <a:r>
              <a:rPr dirty="0"/>
              <a:t> </a:t>
            </a:r>
            <a:r>
              <a:rPr dirty="0" err="1"/>
              <a:t>результатів</a:t>
            </a:r>
            <a:r>
              <a:rPr dirty="0"/>
              <a:t> </a:t>
            </a:r>
            <a:r>
              <a:rPr dirty="0" err="1"/>
              <a:t>конкурсу</a:t>
            </a:r>
            <a:r>
              <a:rPr dirty="0"/>
              <a:t>:</a:t>
            </a:r>
          </a:p>
          <a:p>
            <a:r>
              <a:rPr dirty="0" err="1"/>
              <a:t>Травень</a:t>
            </a:r>
            <a:r>
              <a:rPr dirty="0"/>
              <a:t> 2018 </a:t>
            </a:r>
            <a:r>
              <a:rPr dirty="0" err="1"/>
              <a:t>року</a:t>
            </a:r>
            <a:r>
              <a:rPr dirty="0"/>
              <a:t>.</a:t>
            </a:r>
          </a:p>
        </p:txBody>
      </p:sp>
      <p:sp>
        <p:nvSpPr>
          <p:cNvPr id="230" name="TextBox 10"/>
          <p:cNvSpPr txBox="1"/>
          <p:nvPr/>
        </p:nvSpPr>
        <p:spPr>
          <a:xfrm>
            <a:off x="395535" y="908720"/>
            <a:ext cx="468052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006600"/>
                </a:solidFill>
              </a:defRPr>
            </a:lvl1pPr>
          </a:lstStyle>
          <a:p>
            <a:r>
              <a:rPr dirty="0" err="1"/>
              <a:t>Етапи</a:t>
            </a:r>
            <a:r>
              <a:rPr dirty="0"/>
              <a:t> </a:t>
            </a:r>
            <a:r>
              <a:rPr dirty="0" err="1"/>
              <a:t>конкурсу</a:t>
            </a:r>
            <a:r>
              <a:rPr dirty="0"/>
              <a:t>:</a:t>
            </a:r>
          </a:p>
        </p:txBody>
      </p:sp>
      <p:pic>
        <p:nvPicPr>
          <p:cNvPr id="231" name="Рисунок 11" descr="Рисунок 1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508104" y="4221088"/>
            <a:ext cx="3349893" cy="2235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Рисунок 13" descr="Рисунок 1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508104" y="1772816"/>
            <a:ext cx="3312369" cy="22099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Прямоугольник 6"/>
          <p:cNvSpPr/>
          <p:nvPr/>
        </p:nvSpPr>
        <p:spPr>
          <a:xfrm>
            <a:off x="6732240" y="6021287"/>
            <a:ext cx="2304257" cy="764705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ln w="9524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9" name="TextBox 14"/>
          <p:cNvSpPr txBox="1"/>
          <p:nvPr/>
        </p:nvSpPr>
        <p:spPr>
          <a:xfrm>
            <a:off x="467543" y="1251917"/>
            <a:ext cx="820891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>
                <a:solidFill>
                  <a:srgbClr val="006600"/>
                </a:solidFill>
              </a:defRPr>
            </a:pPr>
            <a:r>
              <a:rPr lang="uk-UA" sz="2400" b="1" dirty="0" smtClean="0">
                <a:solidFill>
                  <a:srgbClr val="006600"/>
                </a:solidFill>
              </a:rPr>
              <a:t>Переможці конкурсу візьмуть участь у </a:t>
            </a:r>
          </a:p>
          <a:p>
            <a:pPr algn="ctr">
              <a:defRPr sz="2000" b="1">
                <a:solidFill>
                  <a:srgbClr val="006600"/>
                </a:solidFill>
              </a:defRPr>
            </a:pPr>
            <a:r>
              <a:rPr lang="uk-UA" sz="2400" b="1" dirty="0" smtClean="0">
                <a:solidFill>
                  <a:srgbClr val="006600"/>
                </a:solidFill>
              </a:rPr>
              <a:t>Молодіжному форумі </a:t>
            </a:r>
            <a:r>
              <a:rPr lang="uk-UA" sz="2400" b="1" dirty="0" err="1" smtClean="0">
                <a:solidFill>
                  <a:srgbClr val="006600"/>
                </a:solidFill>
              </a:rPr>
              <a:t>Завтра.UA</a:t>
            </a:r>
            <a:r>
              <a:rPr lang="uk-UA" sz="2400" b="1" dirty="0" smtClean="0">
                <a:solidFill>
                  <a:srgbClr val="006600"/>
                </a:solidFill>
              </a:rPr>
              <a:t> у червні 2018 року</a:t>
            </a:r>
            <a:endParaRPr lang="uk-UA" sz="2800" b="1" dirty="0">
              <a:solidFill>
                <a:srgbClr val="006600"/>
              </a:solidFill>
            </a:endParaRPr>
          </a:p>
        </p:txBody>
      </p:sp>
      <p:pic>
        <p:nvPicPr>
          <p:cNvPr id="240" name="Рисунок 12" descr="Рисунок 1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2348880"/>
            <a:ext cx="5266796" cy="25602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Рисунок 13" descr="Рисунок 1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197133" y="2348880"/>
            <a:ext cx="3946867" cy="2736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Рисунок 15" descr="Рисунок 1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4619847"/>
            <a:ext cx="3131841" cy="2238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Рисунок 16" descr="Рисунок 16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131840" y="4648029"/>
            <a:ext cx="3312368" cy="2209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Рисунок 18" descr="Рисунок 18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6125747" y="4653136"/>
            <a:ext cx="3018253" cy="22048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5" descr="Picture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979712" y="1196751"/>
            <a:ext cx="5040560" cy="3671173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Прямоугольник 6"/>
          <p:cNvSpPr/>
          <p:nvPr/>
        </p:nvSpPr>
        <p:spPr>
          <a:xfrm>
            <a:off x="6732240" y="6021287"/>
            <a:ext cx="2304257" cy="764705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ln w="9524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1" name="TextBox 12"/>
          <p:cNvSpPr txBox="1"/>
          <p:nvPr/>
        </p:nvSpPr>
        <p:spPr>
          <a:xfrm>
            <a:off x="539551" y="5470192"/>
            <a:ext cx="5184577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3600" b="1">
                <a:solidFill>
                  <a:srgbClr val="006600"/>
                </a:solidFill>
              </a:defRPr>
            </a:pPr>
            <a:r>
              <a:rPr sz="2800" b="1" dirty="0">
                <a:solidFill>
                  <a:srgbClr val="006600"/>
                </a:solidFill>
              </a:rPr>
              <a:t>zavtra.in.ua facebook.com/Zavtra.UA/</a:t>
            </a:r>
          </a:p>
          <a:p>
            <a:pPr>
              <a:defRPr sz="4400" b="1">
                <a:solidFill>
                  <a:srgbClr val="006600"/>
                </a:solidFill>
              </a:defRPr>
            </a:pPr>
            <a:endParaRPr dirty="0"/>
          </a:p>
        </p:txBody>
      </p:sp>
      <p:sp>
        <p:nvSpPr>
          <p:cNvPr id="262" name="TextBox 13"/>
          <p:cNvSpPr txBox="1"/>
          <p:nvPr/>
        </p:nvSpPr>
        <p:spPr>
          <a:xfrm>
            <a:off x="5220072" y="5517232"/>
            <a:ext cx="3456384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800" b="1">
                <a:solidFill>
                  <a:srgbClr val="006600"/>
                </a:solidFill>
              </a:defRPr>
            </a:pPr>
            <a:r>
              <a:rPr dirty="0"/>
              <a:t>konkurs@zavtra.in.ua </a:t>
            </a:r>
          </a:p>
          <a:p>
            <a:pPr>
              <a:defRPr sz="2800" b="1">
                <a:solidFill>
                  <a:srgbClr val="006600"/>
                </a:solidFill>
              </a:defRPr>
            </a:pPr>
            <a:r>
              <a:rPr dirty="0" smtClean="0"/>
              <a:t>info@zavtra.in.ua </a:t>
            </a:r>
            <a:endParaRPr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5157192"/>
            <a:ext cx="194421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Умови конкурсу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48064" y="5157192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Контакти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5"/>
          <p:cNvSpPr txBox="1"/>
          <p:nvPr/>
        </p:nvSpPr>
        <p:spPr>
          <a:xfrm>
            <a:off x="250825" y="1407547"/>
            <a:ext cx="8642350" cy="187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000"/>
            </a:pPr>
            <a:endParaRPr lang="uk-UA" dirty="0" smtClean="0"/>
          </a:p>
          <a:p>
            <a:pPr algn="ctr">
              <a:defRPr sz="3600" b="1">
                <a:solidFill>
                  <a:srgbClr val="006600"/>
                </a:solidFill>
              </a:defRPr>
            </a:pPr>
            <a:r>
              <a:rPr lang="uk-UA" dirty="0" smtClean="0"/>
              <a:t>Місія програми</a:t>
            </a:r>
            <a:endParaRPr lang="uk-UA" sz="2400" dirty="0" smtClean="0"/>
          </a:p>
          <a:p>
            <a:pPr algn="ctr">
              <a:defRPr sz="1000" b="1"/>
            </a:pPr>
            <a:endParaRPr lang="uk-UA" dirty="0" smtClean="0"/>
          </a:p>
          <a:p>
            <a:pPr algn="ctr">
              <a:defRPr sz="2000"/>
            </a:pPr>
            <a:r>
              <a:rPr lang="uk-UA" dirty="0" err="1" smtClean="0"/>
              <a:t>Cформувати</a:t>
            </a:r>
            <a:r>
              <a:rPr lang="uk-UA" dirty="0" smtClean="0"/>
              <a:t> мережу молодих лідерів – </a:t>
            </a:r>
          </a:p>
          <a:p>
            <a:pPr algn="ctr">
              <a:defRPr sz="2000"/>
            </a:pPr>
            <a:r>
              <a:rPr lang="uk-UA" dirty="0" smtClean="0"/>
              <a:t>нове покоління інтелектуальної та ділової еліти країни, </a:t>
            </a:r>
          </a:p>
          <a:p>
            <a:pPr algn="ctr">
              <a:defRPr sz="2000"/>
            </a:pPr>
            <a:r>
              <a:rPr lang="uk-UA" dirty="0" smtClean="0"/>
              <a:t>яке стане рушійною силою прогресивних змін в Україні. </a:t>
            </a:r>
            <a:endParaRPr lang="uk-UA" dirty="0"/>
          </a:p>
        </p:txBody>
      </p:sp>
      <p:pic>
        <p:nvPicPr>
          <p:cNvPr id="124" name="Рисунок 5" descr="Рисунок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3598664"/>
            <a:ext cx="9144000" cy="32593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Box 6"/>
          <p:cNvSpPr txBox="1"/>
          <p:nvPr/>
        </p:nvSpPr>
        <p:spPr>
          <a:xfrm>
            <a:off x="-11026" y="1084580"/>
            <a:ext cx="914400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400">
                <a:solidFill>
                  <a:srgbClr val="006600"/>
                </a:solidFill>
              </a:defRPr>
            </a:pPr>
            <a:r>
              <a:rPr lang="uk-UA" smtClean="0"/>
              <a:t>11 років змін</a:t>
            </a:r>
            <a:endParaRPr lang="uk-UA"/>
          </a:p>
        </p:txBody>
      </p:sp>
      <p:sp>
        <p:nvSpPr>
          <p:cNvPr id="127" name="TextBox 6"/>
          <p:cNvSpPr txBox="1"/>
          <p:nvPr/>
        </p:nvSpPr>
        <p:spPr>
          <a:xfrm>
            <a:off x="4354954" y="5229200"/>
            <a:ext cx="776339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000" b="1"/>
            </a:lvl1pPr>
          </a:lstStyle>
          <a:p>
            <a:endParaRPr lang="uk-UA" dirty="0"/>
          </a:p>
        </p:txBody>
      </p:sp>
      <p:grpSp>
        <p:nvGrpSpPr>
          <p:cNvPr id="130" name="Group"/>
          <p:cNvGrpSpPr/>
          <p:nvPr/>
        </p:nvGrpSpPr>
        <p:grpSpPr>
          <a:xfrm>
            <a:off x="666800" y="2435301"/>
            <a:ext cx="2170695" cy="1399062"/>
            <a:chOff x="0" y="-9027"/>
            <a:chExt cx="2170693" cy="1399060"/>
          </a:xfrm>
        </p:grpSpPr>
        <p:sp>
          <p:nvSpPr>
            <p:cNvPr id="128" name="29 000 000"/>
            <p:cNvSpPr txBox="1"/>
            <p:nvPr/>
          </p:nvSpPr>
          <p:spPr>
            <a:xfrm>
              <a:off x="0" y="-9027"/>
              <a:ext cx="2170693" cy="553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000" b="1"/>
              </a:lvl1pPr>
            </a:lstStyle>
            <a:p>
              <a:r>
                <a:rPr lang="uk-UA" dirty="0" smtClean="0"/>
                <a:t>29 000 000</a:t>
              </a:r>
              <a:endParaRPr lang="uk-UA" dirty="0"/>
            </a:p>
          </p:txBody>
        </p:sp>
        <p:sp>
          <p:nvSpPr>
            <p:cNvPr id="129" name="гривень -стипендіальний фонд програми"/>
            <p:cNvSpPr txBox="1"/>
            <p:nvPr/>
          </p:nvSpPr>
          <p:spPr>
            <a:xfrm>
              <a:off x="7317" y="466706"/>
              <a:ext cx="2156059" cy="923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lang="uk-UA" dirty="0" smtClean="0"/>
                <a:t>гривень </a:t>
              </a:r>
              <a:r>
                <a:rPr lang="uk-UA" dirty="0" err="1" smtClean="0"/>
                <a:t>-стипендіальний</a:t>
              </a:r>
              <a:r>
                <a:rPr lang="uk-UA" dirty="0" smtClean="0"/>
                <a:t> фонд програми</a:t>
              </a:r>
              <a:endParaRPr lang="uk-UA" dirty="0"/>
            </a:p>
          </p:txBody>
        </p:sp>
      </p:grpSp>
      <p:grpSp>
        <p:nvGrpSpPr>
          <p:cNvPr id="133" name="Group"/>
          <p:cNvGrpSpPr/>
          <p:nvPr/>
        </p:nvGrpSpPr>
        <p:grpSpPr>
          <a:xfrm>
            <a:off x="3927428" y="2383342"/>
            <a:ext cx="1631392" cy="1222393"/>
            <a:chOff x="0" y="-92690"/>
            <a:chExt cx="1631390" cy="1222392"/>
          </a:xfrm>
        </p:grpSpPr>
        <p:sp>
          <p:nvSpPr>
            <p:cNvPr id="131" name="TextBox 6"/>
            <p:cNvSpPr txBox="1"/>
            <p:nvPr/>
          </p:nvSpPr>
          <p:spPr>
            <a:xfrm>
              <a:off x="193649" y="-92690"/>
              <a:ext cx="1244090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3000" b="1"/>
              </a:pPr>
              <a:r>
                <a:rPr lang="uk-UA" smtClean="0"/>
                <a:t>2500</a:t>
              </a:r>
              <a:endParaRPr lang="uk-UA"/>
            </a:p>
          </p:txBody>
        </p:sp>
        <p:sp>
          <p:nvSpPr>
            <p:cNvPr id="132" name="стипендіатів  з усієї України"/>
            <p:cNvSpPr txBox="1"/>
            <p:nvPr/>
          </p:nvSpPr>
          <p:spPr>
            <a:xfrm>
              <a:off x="0" y="483374"/>
              <a:ext cx="1631390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/>
            </a:lstStyle>
            <a:p>
              <a:r>
                <a:rPr lang="uk-UA" smtClean="0"/>
                <a:t>стипендіатів  з усієї України </a:t>
              </a:r>
              <a:endParaRPr lang="uk-UA"/>
            </a:p>
          </p:txBody>
        </p:sp>
      </p:grpSp>
      <p:grpSp>
        <p:nvGrpSpPr>
          <p:cNvPr id="136" name="Group"/>
          <p:cNvGrpSpPr/>
          <p:nvPr/>
        </p:nvGrpSpPr>
        <p:grpSpPr>
          <a:xfrm>
            <a:off x="6516216" y="2348880"/>
            <a:ext cx="1801688" cy="1222393"/>
            <a:chOff x="0" y="-127152"/>
            <a:chExt cx="1801686" cy="1222392"/>
          </a:xfrm>
        </p:grpSpPr>
        <p:sp>
          <p:nvSpPr>
            <p:cNvPr id="134" name="TextBox 6"/>
            <p:cNvSpPr txBox="1"/>
            <p:nvPr/>
          </p:nvSpPr>
          <p:spPr>
            <a:xfrm>
              <a:off x="625237" y="-127152"/>
              <a:ext cx="551212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3000" b="1"/>
              </a:pPr>
              <a:r>
                <a:rPr lang="uk-UA" dirty="0" smtClean="0"/>
                <a:t>89</a:t>
              </a:r>
              <a:endParaRPr lang="uk-UA" dirty="0"/>
            </a:p>
          </p:txBody>
        </p:sp>
        <p:sp>
          <p:nvSpPr>
            <p:cNvPr id="135" name="ВНЗ - партнерів програми"/>
            <p:cNvSpPr txBox="1"/>
            <p:nvPr/>
          </p:nvSpPr>
          <p:spPr>
            <a:xfrm>
              <a:off x="0" y="448912"/>
              <a:ext cx="1801686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/>
            </a:lstStyle>
            <a:p>
              <a:r>
                <a:rPr lang="uk-UA" dirty="0" err="1" smtClean="0"/>
                <a:t>ВНЗ-партнерів</a:t>
              </a:r>
              <a:r>
                <a:rPr lang="uk-UA" dirty="0" smtClean="0"/>
                <a:t> програми</a:t>
              </a:r>
              <a:endParaRPr lang="uk-UA" dirty="0"/>
            </a:p>
          </p:txBody>
        </p:sp>
      </p:grpSp>
      <p:grpSp>
        <p:nvGrpSpPr>
          <p:cNvPr id="139" name="Group"/>
          <p:cNvGrpSpPr/>
          <p:nvPr/>
        </p:nvGrpSpPr>
        <p:grpSpPr>
          <a:xfrm>
            <a:off x="3657777" y="4104355"/>
            <a:ext cx="2170695" cy="1218918"/>
            <a:chOff x="0" y="0"/>
            <a:chExt cx="2170693" cy="1218917"/>
          </a:xfrm>
        </p:grpSpPr>
        <p:sp>
          <p:nvSpPr>
            <p:cNvPr id="137" name="TextBox 6"/>
            <p:cNvSpPr txBox="1"/>
            <p:nvPr/>
          </p:nvSpPr>
          <p:spPr>
            <a:xfrm>
              <a:off x="697177" y="0"/>
              <a:ext cx="776339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3000" b="1"/>
              </a:lvl1pPr>
            </a:lstStyle>
            <a:p>
              <a:r>
                <a:rPr lang="uk-UA" smtClean="0"/>
                <a:t>150</a:t>
              </a:r>
              <a:endParaRPr lang="uk-UA"/>
            </a:p>
          </p:txBody>
        </p:sp>
        <p:sp>
          <p:nvSpPr>
            <p:cNvPr id="138" name="TextBox 6"/>
            <p:cNvSpPr txBox="1"/>
            <p:nvPr/>
          </p:nvSpPr>
          <p:spPr>
            <a:xfrm>
              <a:off x="0" y="572589"/>
              <a:ext cx="2170693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/>
            </a:lstStyle>
            <a:p>
              <a:r>
                <a:rPr lang="uk-UA" dirty="0" smtClean="0"/>
                <a:t>проектів стипендіатів</a:t>
              </a:r>
              <a:endParaRPr lang="uk-UA" dirty="0"/>
            </a:p>
          </p:txBody>
        </p:sp>
      </p:grpSp>
      <p:grpSp>
        <p:nvGrpSpPr>
          <p:cNvPr id="142" name="Group"/>
          <p:cNvGrpSpPr/>
          <p:nvPr/>
        </p:nvGrpSpPr>
        <p:grpSpPr>
          <a:xfrm>
            <a:off x="6300192" y="4104355"/>
            <a:ext cx="2376264" cy="1495918"/>
            <a:chOff x="-436309" y="0"/>
            <a:chExt cx="2376263" cy="1495917"/>
          </a:xfrm>
        </p:grpSpPr>
        <p:sp>
          <p:nvSpPr>
            <p:cNvPr id="140" name="TextBox 6"/>
            <p:cNvSpPr txBox="1"/>
            <p:nvPr/>
          </p:nvSpPr>
          <p:spPr>
            <a:xfrm>
              <a:off x="260868" y="0"/>
              <a:ext cx="776339" cy="553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3000" b="1"/>
              </a:lvl1pPr>
            </a:lstStyle>
            <a:p>
              <a:r>
                <a:rPr lang="uk-UA" dirty="0" smtClean="0"/>
                <a:t>14</a:t>
              </a:r>
              <a:endParaRPr lang="uk-UA" dirty="0"/>
            </a:p>
          </p:txBody>
        </p:sp>
        <p:sp>
          <p:nvSpPr>
            <p:cNvPr id="141" name="Форумів Завтра.UA"/>
            <p:cNvSpPr txBox="1"/>
            <p:nvPr/>
          </p:nvSpPr>
          <p:spPr>
            <a:xfrm>
              <a:off x="-436309" y="572590"/>
              <a:ext cx="2376263" cy="923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/>
            </a:lstStyle>
            <a:p>
              <a:r>
                <a:rPr lang="uk-UA" dirty="0" smtClean="0"/>
                <a:t>Форумів </a:t>
              </a:r>
              <a:r>
                <a:rPr lang="uk-UA" dirty="0" err="1" smtClean="0"/>
                <a:t>Завтра.UA</a:t>
              </a:r>
              <a:r>
                <a:rPr lang="uk-UA" dirty="0" smtClean="0"/>
                <a:t>/ таборів </a:t>
              </a:r>
              <a:r>
                <a:rPr lang="uk-UA" dirty="0" err="1" smtClean="0"/>
                <a:t>Climate</a:t>
              </a:r>
              <a:r>
                <a:rPr lang="uk-UA" dirty="0" smtClean="0"/>
                <a:t> </a:t>
              </a:r>
              <a:r>
                <a:rPr lang="uk-UA" dirty="0" err="1" smtClean="0"/>
                <a:t>Change</a:t>
              </a:r>
              <a:r>
                <a:rPr lang="uk-UA" dirty="0" smtClean="0"/>
                <a:t> </a:t>
              </a:r>
              <a:r>
                <a:rPr lang="uk-UA" dirty="0" err="1" smtClean="0"/>
                <a:t>Camp</a:t>
              </a:r>
              <a:r>
                <a:rPr lang="uk-UA" dirty="0" smtClean="0"/>
                <a:t> та </a:t>
              </a:r>
              <a:r>
                <a:rPr lang="uk-UA" dirty="0" err="1" smtClean="0"/>
                <a:t>You</a:t>
              </a:r>
              <a:r>
                <a:rPr lang="uk-UA" dirty="0" smtClean="0"/>
                <a:t> </a:t>
              </a:r>
              <a:r>
                <a:rPr lang="uk-UA" dirty="0" err="1" smtClean="0"/>
                <a:t>Camp</a:t>
              </a:r>
              <a:r>
                <a:rPr lang="uk-UA" dirty="0" smtClean="0"/>
                <a:t>  </a:t>
              </a:r>
              <a:endParaRPr lang="uk-UA" dirty="0"/>
            </a:p>
          </p:txBody>
        </p:sp>
      </p:grpSp>
      <p:grpSp>
        <p:nvGrpSpPr>
          <p:cNvPr id="146" name="Group"/>
          <p:cNvGrpSpPr/>
          <p:nvPr/>
        </p:nvGrpSpPr>
        <p:grpSpPr>
          <a:xfrm>
            <a:off x="404557" y="4104355"/>
            <a:ext cx="2695181" cy="1218919"/>
            <a:chOff x="0" y="0"/>
            <a:chExt cx="2695179" cy="1218918"/>
          </a:xfrm>
        </p:grpSpPr>
        <p:sp>
          <p:nvSpPr>
            <p:cNvPr id="144" name="TextBox 6"/>
            <p:cNvSpPr txBox="1"/>
            <p:nvPr/>
          </p:nvSpPr>
          <p:spPr>
            <a:xfrm>
              <a:off x="959420" y="0"/>
              <a:ext cx="776339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3000" b="1"/>
              </a:lvl1pPr>
            </a:lstStyle>
            <a:p>
              <a:r>
                <a:rPr lang="uk-UA" smtClean="0"/>
                <a:t>100</a:t>
              </a:r>
              <a:endParaRPr lang="uk-UA"/>
            </a:p>
          </p:txBody>
        </p:sp>
        <p:sp>
          <p:nvSpPr>
            <p:cNvPr id="145" name="TextBox 6"/>
            <p:cNvSpPr txBox="1"/>
            <p:nvPr/>
          </p:nvSpPr>
          <p:spPr>
            <a:xfrm>
              <a:off x="0" y="572589"/>
              <a:ext cx="2695179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/>
            </a:lstStyle>
            <a:p>
              <a:r>
                <a:rPr lang="uk-UA" smtClean="0"/>
                <a:t>зустрічей з провідними спікерами України та світу</a:t>
              </a:r>
              <a:endParaRPr lang="uk-UA"/>
            </a:p>
          </p:txBody>
        </p:sp>
      </p:grpSp>
      <p:cxnSp>
        <p:nvCxnSpPr>
          <p:cNvPr id="24" name="Прямая соединительная линия 23"/>
          <p:cNvCxnSpPr/>
          <p:nvPr/>
        </p:nvCxnSpPr>
        <p:spPr>
          <a:xfrm>
            <a:off x="3419872" y="2455350"/>
            <a:ext cx="0" cy="3240360"/>
          </a:xfrm>
          <a:prstGeom prst="line">
            <a:avLst/>
          </a:prstGeom>
          <a:noFill/>
          <a:ln w="6350" cap="flat">
            <a:solidFill>
              <a:schemeClr val="accent3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084168" y="2455350"/>
            <a:ext cx="0" cy="3240360"/>
          </a:xfrm>
          <a:prstGeom prst="line">
            <a:avLst/>
          </a:prstGeom>
          <a:noFill/>
          <a:ln w="6350" cap="flat">
            <a:solidFill>
              <a:schemeClr val="accent3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611560" y="4005064"/>
            <a:ext cx="8064896" cy="0"/>
          </a:xfrm>
          <a:prstGeom prst="line">
            <a:avLst/>
          </a:prstGeom>
          <a:noFill/>
          <a:ln w="6350" cap="flat">
            <a:solidFill>
              <a:schemeClr val="accent3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5"/>
          <p:cNvSpPr txBox="1"/>
          <p:nvPr/>
        </p:nvSpPr>
        <p:spPr>
          <a:xfrm>
            <a:off x="475803" y="1103907"/>
            <a:ext cx="8497194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006600"/>
                </a:solidFill>
              </a:defRPr>
            </a:lvl1pPr>
          </a:lstStyle>
          <a:p>
            <a:r>
              <a:t>Що отримують переможці конкурсу:</a:t>
            </a:r>
          </a:p>
        </p:txBody>
      </p:sp>
      <p:sp>
        <p:nvSpPr>
          <p:cNvPr id="149" name="TextBox 7"/>
          <p:cNvSpPr txBox="1"/>
          <p:nvPr/>
        </p:nvSpPr>
        <p:spPr>
          <a:xfrm>
            <a:off x="4440684" y="1921271"/>
            <a:ext cx="4536629" cy="4154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Font typeface="Arial" pitchFamily="34" charset="0"/>
              <a:buChar char="•"/>
              <a:defRPr sz="1200"/>
            </a:pPr>
            <a:endParaRPr lang="uk-UA" dirty="0" smtClean="0"/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      </a:t>
            </a:r>
            <a:r>
              <a:rPr lang="uk-UA" b="1" dirty="0" smtClean="0"/>
              <a:t>Мережа зв’язків</a:t>
            </a:r>
            <a:r>
              <a:rPr lang="uk-UA" dirty="0" smtClean="0"/>
              <a:t> </a:t>
            </a:r>
          </a:p>
          <a:p>
            <a:pPr marL="457200" lvl="1" indent="0">
              <a:buSzPct val="100000"/>
            </a:pPr>
            <a:r>
              <a:rPr lang="uk-UA" dirty="0" smtClean="0"/>
              <a:t>Контакти талановитої та активної молоді по всій Україні. </a:t>
            </a:r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      </a:t>
            </a:r>
            <a:r>
              <a:rPr lang="uk-UA" b="1" dirty="0" smtClean="0"/>
              <a:t>Обмін досвідом та інформацією</a:t>
            </a:r>
            <a:endParaRPr lang="uk-UA" dirty="0" smtClean="0"/>
          </a:p>
          <a:p>
            <a:pPr marL="457200" lvl="1" indent="0">
              <a:buSzPct val="100000"/>
            </a:pPr>
            <a:r>
              <a:rPr lang="uk-UA" dirty="0" smtClean="0"/>
              <a:t>Оперативне отримання необхідної інформації чи досвіду в будь-якій галузі. </a:t>
            </a:r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      </a:t>
            </a:r>
            <a:r>
              <a:rPr lang="uk-UA" b="1" dirty="0" smtClean="0"/>
              <a:t>Взаємодопомога</a:t>
            </a:r>
            <a:r>
              <a:rPr lang="uk-UA" dirty="0" smtClean="0"/>
              <a:t> </a:t>
            </a:r>
          </a:p>
          <a:p>
            <a:pPr marL="457200" lvl="1" indent="0">
              <a:buSzPct val="100000"/>
            </a:pPr>
            <a:r>
              <a:rPr lang="uk-UA" dirty="0" smtClean="0"/>
              <a:t>Підтримка колег-однодумців у професійних та приватних питаннях, надання необхідної поради чи допомоги.  </a:t>
            </a:r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     </a:t>
            </a:r>
            <a:r>
              <a:rPr lang="uk-UA" b="1" dirty="0" smtClean="0"/>
              <a:t>Нові друзі з усіх куточків України</a:t>
            </a:r>
            <a:r>
              <a:rPr lang="uk-UA" dirty="0" smtClean="0"/>
              <a:t> Друзі-однодумці з усієї України, з якими можна весело провести дозвілля. </a:t>
            </a:r>
            <a:endParaRPr lang="uk-UA" dirty="0"/>
          </a:p>
        </p:txBody>
      </p:sp>
      <p:pic>
        <p:nvPicPr>
          <p:cNvPr id="150" name="Рисунок 8" descr="Рисунок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26851" y="2175643"/>
            <a:ext cx="4032450" cy="30243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3" name="Group"/>
          <p:cNvGrpSpPr/>
          <p:nvPr/>
        </p:nvGrpSpPr>
        <p:grpSpPr>
          <a:xfrm>
            <a:off x="577899" y="1620435"/>
            <a:ext cx="3708216" cy="523218"/>
            <a:chOff x="0" y="0"/>
            <a:chExt cx="3708214" cy="523217"/>
          </a:xfrm>
        </p:grpSpPr>
        <p:pic>
          <p:nvPicPr>
            <p:cNvPr id="151" name="Picture 2" descr="Picture 2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148436"/>
              <a:ext cx="179418" cy="2263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2" name="Мережу"/>
            <p:cNvSpPr txBox="1"/>
            <p:nvPr/>
          </p:nvSpPr>
          <p:spPr>
            <a:xfrm>
              <a:off x="249579" y="0"/>
              <a:ext cx="3458635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800" b="1">
                  <a:solidFill>
                    <a:srgbClr val="006600"/>
                  </a:solidFill>
                </a:defRPr>
              </a:lvl1pPr>
            </a:lstStyle>
            <a:p>
              <a:r>
                <a:rPr dirty="0" err="1" smtClean="0"/>
                <a:t>Мереж</a:t>
              </a:r>
              <a:r>
                <a:rPr lang="uk-UA" dirty="0" smtClean="0"/>
                <a:t>а однодумців 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7"/>
          <p:cNvSpPr txBox="1"/>
          <p:nvPr/>
        </p:nvSpPr>
        <p:spPr>
          <a:xfrm>
            <a:off x="3851919" y="1967755"/>
            <a:ext cx="5292081" cy="4431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/>
            </a:pPr>
            <a:endParaRPr lang="uk-UA" dirty="0" smtClean="0"/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	</a:t>
            </a:r>
            <a:r>
              <a:rPr lang="uk-UA" b="1" dirty="0" smtClean="0"/>
              <a:t>Фінансова</a:t>
            </a:r>
            <a:endParaRPr lang="uk-UA" dirty="0" smtClean="0"/>
          </a:p>
          <a:p>
            <a:pPr marL="457200" lvl="1" indent="0">
              <a:buSzPct val="100000"/>
            </a:pPr>
            <a:r>
              <a:rPr lang="uk-UA" dirty="0" smtClean="0"/>
              <a:t>Стипендія 1677 грн. на місяць протягом року. А також підтримка найцікавіших проектів та ініціатив. </a:t>
            </a:r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	</a:t>
            </a:r>
            <a:r>
              <a:rPr lang="uk-UA" b="1" dirty="0" smtClean="0"/>
              <a:t>Партнерська</a:t>
            </a:r>
            <a:r>
              <a:rPr lang="uk-UA" dirty="0" smtClean="0"/>
              <a:t> </a:t>
            </a:r>
          </a:p>
          <a:p>
            <a:pPr marL="457200" lvl="1" indent="0">
              <a:buSzPct val="100000"/>
            </a:pPr>
            <a:r>
              <a:rPr lang="uk-UA" dirty="0" smtClean="0"/>
              <a:t>Підбір та налагодження зв’язків з потенційними партнерами проектів й ініціатив. </a:t>
            </a:r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	</a:t>
            </a:r>
            <a:r>
              <a:rPr lang="uk-UA" b="1" dirty="0" smtClean="0"/>
              <a:t>Експертна</a:t>
            </a:r>
            <a:r>
              <a:rPr lang="uk-UA" dirty="0" smtClean="0"/>
              <a:t> </a:t>
            </a:r>
          </a:p>
          <a:p>
            <a:pPr marL="457200" lvl="1" indent="0">
              <a:buSzPct val="100000"/>
            </a:pPr>
            <a:r>
              <a:rPr lang="uk-UA" dirty="0" smtClean="0"/>
              <a:t>Отримання необхідних експертних консультацій. </a:t>
            </a:r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	</a:t>
            </a:r>
            <a:r>
              <a:rPr lang="uk-UA" b="1" dirty="0" smtClean="0"/>
              <a:t>Інформаційна</a:t>
            </a:r>
            <a:r>
              <a:rPr lang="uk-UA" dirty="0" smtClean="0"/>
              <a:t> </a:t>
            </a:r>
          </a:p>
          <a:p>
            <a:pPr marL="457200" lvl="1" indent="0">
              <a:buSzPct val="100000"/>
            </a:pPr>
            <a:r>
              <a:rPr lang="uk-UA" dirty="0" smtClean="0"/>
              <a:t>Сприяння висвітленню досягнень в ЗМІ. </a:t>
            </a:r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       </a:t>
            </a:r>
            <a:r>
              <a:rPr lang="uk-UA" b="1" dirty="0" smtClean="0"/>
              <a:t>Рекомендаційна</a:t>
            </a:r>
          </a:p>
          <a:p>
            <a:pPr marL="457200" lvl="1" indent="0">
              <a:buSzPct val="100000"/>
            </a:pPr>
            <a:r>
              <a:rPr lang="uk-UA" dirty="0" smtClean="0"/>
              <a:t>Рекомендації потенційним роботодавцям для найактивніших учасників спільноти </a:t>
            </a:r>
            <a:r>
              <a:rPr lang="uk-UA" dirty="0" err="1" smtClean="0"/>
              <a:t>Завтра.UA</a:t>
            </a:r>
            <a:endParaRPr lang="uk-UA" dirty="0"/>
          </a:p>
        </p:txBody>
      </p:sp>
      <p:pic>
        <p:nvPicPr>
          <p:cNvPr id="156" name="Рисунок 7" descr="Рисунок 7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4804" y="2302891"/>
            <a:ext cx="4140290" cy="276235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extBox 5"/>
          <p:cNvSpPr txBox="1"/>
          <p:nvPr/>
        </p:nvSpPr>
        <p:spPr>
          <a:xfrm>
            <a:off x="475803" y="1103908"/>
            <a:ext cx="8497194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006600"/>
                </a:solidFill>
              </a:defRPr>
            </a:lvl1pPr>
          </a:lstStyle>
          <a:p>
            <a:r>
              <a:t>Що отримують переможці конкурсу:</a:t>
            </a:r>
          </a:p>
        </p:txBody>
      </p:sp>
      <p:grpSp>
        <p:nvGrpSpPr>
          <p:cNvPr id="160" name="Group"/>
          <p:cNvGrpSpPr/>
          <p:nvPr/>
        </p:nvGrpSpPr>
        <p:grpSpPr>
          <a:xfrm>
            <a:off x="577899" y="1620435"/>
            <a:ext cx="2009033" cy="523218"/>
            <a:chOff x="0" y="0"/>
            <a:chExt cx="2009031" cy="523217"/>
          </a:xfrm>
        </p:grpSpPr>
        <p:pic>
          <p:nvPicPr>
            <p:cNvPr id="158" name="Picture 2" descr="Picture 2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148436"/>
              <a:ext cx="179418" cy="2263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9" name="Підтримку"/>
            <p:cNvSpPr txBox="1"/>
            <p:nvPr/>
          </p:nvSpPr>
          <p:spPr>
            <a:xfrm>
              <a:off x="249579" y="0"/>
              <a:ext cx="1759452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800" b="1">
                  <a:solidFill>
                    <a:srgbClr val="006600"/>
                  </a:solidFill>
                </a:defRPr>
              </a:lvl1pPr>
            </a:lstStyle>
            <a:p>
              <a:r>
                <a:rPr dirty="0" err="1" smtClean="0"/>
                <a:t>Підтримк</a:t>
              </a:r>
              <a:r>
                <a:rPr lang="uk-UA" dirty="0" smtClean="0"/>
                <a:t>а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7"/>
          <p:cNvSpPr txBox="1"/>
          <p:nvPr/>
        </p:nvSpPr>
        <p:spPr>
          <a:xfrm>
            <a:off x="4211959" y="1988841"/>
            <a:ext cx="4824538" cy="4503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200"/>
            </a:pPr>
            <a:endParaRPr lang="uk-UA" dirty="0" smtClean="0"/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	</a:t>
            </a:r>
            <a:r>
              <a:rPr lang="uk-UA" b="1" dirty="0" smtClean="0"/>
              <a:t>Публічні лекції</a:t>
            </a:r>
            <a:r>
              <a:rPr lang="uk-UA" dirty="0" smtClean="0"/>
              <a:t> </a:t>
            </a:r>
          </a:p>
          <a:p>
            <a:pPr marL="457200" lvl="1" indent="0">
              <a:buSzPct val="100000"/>
            </a:pPr>
            <a:r>
              <a:rPr lang="uk-UA" dirty="0" smtClean="0"/>
              <a:t>Лекції всесвітньо відомих політиків, мислителів та громадських діячів. </a:t>
            </a:r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        </a:t>
            </a:r>
            <a:r>
              <a:rPr lang="uk-UA" b="1" dirty="0" smtClean="0"/>
              <a:t>Участь у щорічній конференції  YES</a:t>
            </a:r>
            <a:r>
              <a:rPr lang="uk-UA" dirty="0" smtClean="0"/>
              <a:t> Участь в найвпливовішому дискусійному форумі України, який збирає провідних світових та українських політиків, бізнесменів та експертів. </a:t>
            </a:r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       </a:t>
            </a:r>
            <a:r>
              <a:rPr lang="uk-UA" b="1" dirty="0" smtClean="0"/>
              <a:t>Освітні програми</a:t>
            </a:r>
            <a:r>
              <a:rPr lang="uk-UA" dirty="0" smtClean="0"/>
              <a:t> </a:t>
            </a:r>
          </a:p>
          <a:p>
            <a:pPr marL="457200" lvl="1" indent="0">
              <a:buSzPct val="100000"/>
            </a:pPr>
            <a:r>
              <a:rPr lang="uk-UA" dirty="0" smtClean="0"/>
              <a:t>Отримання знань з різних галузей на освітніх форумах, конференціях, дискусіях. </a:t>
            </a:r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       </a:t>
            </a:r>
            <a:r>
              <a:rPr lang="uk-UA" b="1" dirty="0" smtClean="0"/>
              <a:t>Участь у партнерських проектах</a:t>
            </a:r>
            <a:r>
              <a:rPr lang="uk-UA" dirty="0" smtClean="0"/>
              <a:t> Участь в проектах організацій-партнерів: </a:t>
            </a:r>
            <a:r>
              <a:rPr lang="uk-UA" dirty="0" err="1" smtClean="0"/>
              <a:t>PinchukArtCent</a:t>
            </a:r>
            <a:r>
              <a:rPr lang="en-US" dirty="0" smtClean="0"/>
              <a:t>re</a:t>
            </a:r>
            <a:r>
              <a:rPr lang="uk-UA" dirty="0" smtClean="0"/>
              <a:t>, Фонду Олени Пінчук АНТИСНІД, </a:t>
            </a:r>
            <a:r>
              <a:rPr lang="uk-UA" dirty="0" err="1" smtClean="0"/>
              <a:t>Global</a:t>
            </a:r>
            <a:r>
              <a:rPr lang="uk-UA" dirty="0" smtClean="0"/>
              <a:t> </a:t>
            </a:r>
            <a:r>
              <a:rPr lang="uk-UA" dirty="0" err="1" smtClean="0"/>
              <a:t>Оffice</a:t>
            </a:r>
            <a:r>
              <a:rPr lang="uk-UA" dirty="0" smtClean="0"/>
              <a:t>, інші. </a:t>
            </a:r>
            <a:endParaRPr lang="uk-UA" dirty="0"/>
          </a:p>
        </p:txBody>
      </p:sp>
      <p:pic>
        <p:nvPicPr>
          <p:cNvPr id="163" name="Рисунок 7" descr="Рисунок 7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2708919"/>
            <a:ext cx="2218359" cy="159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Рисунок 9" descr="Рисунок 9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131840" y="2276872"/>
            <a:ext cx="1310640" cy="2670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Рисунок 12" descr="Рисунок 1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rot="21240000">
            <a:off x="1492283" y="2666787"/>
            <a:ext cx="2043884" cy="1803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icture 14" descr="Picture 14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 rot="21300000">
            <a:off x="106571" y="4262211"/>
            <a:ext cx="1777364" cy="2523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Рисунок 15" descr="Рисунок 15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 rot="360000">
            <a:off x="1869214" y="4490932"/>
            <a:ext cx="2520282" cy="215118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extBox 5"/>
          <p:cNvSpPr txBox="1"/>
          <p:nvPr/>
        </p:nvSpPr>
        <p:spPr>
          <a:xfrm>
            <a:off x="475803" y="1103908"/>
            <a:ext cx="8497194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006600"/>
                </a:solidFill>
              </a:defRPr>
            </a:lvl1pPr>
          </a:lstStyle>
          <a:p>
            <a:r>
              <a:t>Що отримують переможці конкурсу:</a:t>
            </a:r>
          </a:p>
        </p:txBody>
      </p:sp>
      <p:grpSp>
        <p:nvGrpSpPr>
          <p:cNvPr id="171" name="Group"/>
          <p:cNvGrpSpPr/>
          <p:nvPr/>
        </p:nvGrpSpPr>
        <p:grpSpPr>
          <a:xfrm>
            <a:off x="577899" y="1620435"/>
            <a:ext cx="1573318" cy="497841"/>
            <a:chOff x="0" y="0"/>
            <a:chExt cx="1573316" cy="497840"/>
          </a:xfrm>
        </p:grpSpPr>
        <p:pic>
          <p:nvPicPr>
            <p:cNvPr id="169" name="Picture 2" descr="Picture 2"/>
            <p:cNvPicPr>
              <a:picLocks noChangeAspect="1"/>
            </p:cNvPicPr>
            <p:nvPr/>
          </p:nvPicPr>
          <p:blipFill>
            <a:blip r:embed="rId7" cstate="print">
              <a:extLst/>
            </a:blip>
            <a:stretch>
              <a:fillRect/>
            </a:stretch>
          </p:blipFill>
          <p:spPr>
            <a:xfrm>
              <a:off x="0" y="148436"/>
              <a:ext cx="179418" cy="2263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0" name="Знання"/>
            <p:cNvSpPr txBox="1"/>
            <p:nvPr/>
          </p:nvSpPr>
          <p:spPr>
            <a:xfrm>
              <a:off x="249579" y="0"/>
              <a:ext cx="1323738" cy="497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800" b="1">
                  <a:solidFill>
                    <a:srgbClr val="006600"/>
                  </a:solidFill>
                </a:defRPr>
              </a:lvl1pPr>
            </a:lstStyle>
            <a:p>
              <a:r>
                <a:t>Знання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7"/>
          <p:cNvSpPr txBox="1"/>
          <p:nvPr/>
        </p:nvSpPr>
        <p:spPr>
          <a:xfrm>
            <a:off x="0" y="3213099"/>
            <a:ext cx="4362897" cy="2585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49381" indent="-249381">
              <a:buSzPct val="100000"/>
              <a:buChar char="•"/>
            </a:pPr>
            <a:endParaRPr lang="uk-UA" dirty="0" smtClean="0"/>
          </a:p>
          <a:p>
            <a:pPr marL="457200" lvl="1" indent="0">
              <a:buSzPct val="100000"/>
              <a:buFont typeface="Arial" pitchFamily="34" charset="0"/>
              <a:buChar char="•"/>
              <a:defRPr b="1"/>
            </a:pPr>
            <a:r>
              <a:rPr lang="uk-UA" dirty="0" smtClean="0"/>
              <a:t> Стажування</a:t>
            </a:r>
            <a:r>
              <a:rPr lang="uk-UA" b="0" dirty="0" smtClean="0"/>
              <a:t>. Набуття комунікативних та фахових навичок в робочих умовах. </a:t>
            </a:r>
            <a:endParaRPr lang="uk-UA" dirty="0" smtClean="0"/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b="1" dirty="0" err="1" smtClean="0"/>
              <a:t>Волонтерство</a:t>
            </a:r>
            <a:r>
              <a:rPr lang="uk-UA" dirty="0" smtClean="0"/>
              <a:t>. Участь в плануванні та реалізації проектів провідних організацій України. </a:t>
            </a:r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b="1" dirty="0" smtClean="0"/>
              <a:t>Події</a:t>
            </a:r>
            <a:r>
              <a:rPr lang="uk-UA" dirty="0" smtClean="0"/>
              <a:t>. Участь у щорічному Молодіжному форумі «</a:t>
            </a:r>
            <a:r>
              <a:rPr lang="uk-UA" dirty="0" err="1" smtClean="0"/>
              <a:t>Завтра.UA</a:t>
            </a:r>
            <a:r>
              <a:rPr lang="uk-UA" dirty="0" smtClean="0"/>
              <a:t>» і таборі </a:t>
            </a:r>
            <a:r>
              <a:rPr lang="uk-UA" dirty="0" err="1" smtClean="0"/>
              <a:t>You</a:t>
            </a:r>
            <a:r>
              <a:rPr lang="uk-UA" dirty="0" smtClean="0"/>
              <a:t> </a:t>
            </a:r>
            <a:r>
              <a:rPr lang="uk-UA" dirty="0" err="1" smtClean="0"/>
              <a:t>Camp</a:t>
            </a:r>
            <a:endParaRPr lang="uk-UA" dirty="0"/>
          </a:p>
        </p:txBody>
      </p:sp>
      <p:pic>
        <p:nvPicPr>
          <p:cNvPr id="174" name="Рисунок 11" descr="Рисунок 1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484811" y="3484054"/>
            <a:ext cx="4396305" cy="2288324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TextBox 14"/>
          <p:cNvSpPr txBox="1"/>
          <p:nvPr/>
        </p:nvSpPr>
        <p:spPr>
          <a:xfrm>
            <a:off x="467544" y="2135231"/>
            <a:ext cx="852651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b="1" dirty="0" smtClean="0"/>
              <a:t>Проектна робота</a:t>
            </a:r>
            <a:r>
              <a:rPr lang="uk-UA" dirty="0" smtClean="0"/>
              <a:t>. Опрацювання ідей та підготовка до їхнього впровадження у вигляді готових проектів у команді однодумців. </a:t>
            </a:r>
          </a:p>
          <a:p>
            <a:pPr lvl="1" indent="0">
              <a:buSzPct val="100000"/>
              <a:buFont typeface="Arial" pitchFamily="34" charset="0"/>
              <a:buChar char="•"/>
              <a:defRPr b="1"/>
            </a:pPr>
            <a:r>
              <a:rPr lang="uk-UA" dirty="0" smtClean="0"/>
              <a:t> Тренінги</a:t>
            </a:r>
            <a:r>
              <a:rPr lang="uk-UA" b="0" dirty="0" smtClean="0"/>
              <a:t>. Особистий та професійний розвиток шляхом отримання корисних вмінь  та навичок. </a:t>
            </a:r>
            <a:endParaRPr lang="uk-UA" b="0" dirty="0"/>
          </a:p>
        </p:txBody>
      </p:sp>
      <p:sp>
        <p:nvSpPr>
          <p:cNvPr id="176" name="TextBox 5"/>
          <p:cNvSpPr txBox="1"/>
          <p:nvPr/>
        </p:nvSpPr>
        <p:spPr>
          <a:xfrm>
            <a:off x="475803" y="1103908"/>
            <a:ext cx="849719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006600"/>
                </a:solidFill>
              </a:defRPr>
            </a:lvl1pPr>
          </a:lstStyle>
          <a:p>
            <a:r>
              <a:rPr lang="uk-UA" smtClean="0"/>
              <a:t>Що отримують переможці конкурсу:</a:t>
            </a:r>
            <a:endParaRPr lang="uk-UA"/>
          </a:p>
        </p:txBody>
      </p:sp>
      <p:grpSp>
        <p:nvGrpSpPr>
          <p:cNvPr id="179" name="Group"/>
          <p:cNvGrpSpPr/>
          <p:nvPr/>
        </p:nvGrpSpPr>
        <p:grpSpPr>
          <a:xfrm>
            <a:off x="577899" y="1620435"/>
            <a:ext cx="1401495" cy="523218"/>
            <a:chOff x="0" y="0"/>
            <a:chExt cx="1401493" cy="523217"/>
          </a:xfrm>
        </p:grpSpPr>
        <p:pic>
          <p:nvPicPr>
            <p:cNvPr id="177" name="Picture 2" descr="Picture 2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148436"/>
              <a:ext cx="179418" cy="2263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8" name="Досвід"/>
            <p:cNvSpPr txBox="1"/>
            <p:nvPr/>
          </p:nvSpPr>
          <p:spPr>
            <a:xfrm>
              <a:off x="249579" y="0"/>
              <a:ext cx="1151914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800" b="1">
                  <a:solidFill>
                    <a:srgbClr val="006600"/>
                  </a:solidFill>
                </a:defRPr>
              </a:lvl1pPr>
            </a:lstStyle>
            <a:p>
              <a:r>
                <a:rPr lang="uk-UA" smtClean="0"/>
                <a:t>Досвід</a:t>
              </a:r>
              <a:endParaRPr lang="uk-UA"/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Рисунок 18" descr="Рисунок 1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668626" y="2122975"/>
            <a:ext cx="3602374" cy="24034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Рисунок 22" descr="Рисунок 2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763688" y="4406155"/>
            <a:ext cx="2520281" cy="2451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Рисунок 25" descr="Рисунок 2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rot="21420000">
            <a:off x="56951" y="1757829"/>
            <a:ext cx="2237646" cy="2234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Рисунок 24" descr="Рисунок 24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 rot="300000">
            <a:off x="6599084" y="1731864"/>
            <a:ext cx="2457414" cy="2115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Рисунок 21" descr="Рисунок 21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 rot="21120000">
            <a:off x="190724" y="3891717"/>
            <a:ext cx="1715817" cy="286080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extBox 27"/>
          <p:cNvSpPr txBox="1"/>
          <p:nvPr/>
        </p:nvSpPr>
        <p:spPr>
          <a:xfrm>
            <a:off x="2195735" y="986211"/>
            <a:ext cx="5328594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006600"/>
                </a:solidFill>
              </a:defRPr>
            </a:lvl1pPr>
          </a:lstStyle>
          <a:p>
            <a:r>
              <a:t>Діючі проекти стипендіатів:</a:t>
            </a:r>
          </a:p>
        </p:txBody>
      </p:sp>
      <p:pic>
        <p:nvPicPr>
          <p:cNvPr id="187" name="Рисунок 26" descr="Рисунок 26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4139951" y="4395916"/>
            <a:ext cx="3096345" cy="2462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Рисунок 12" descr="Рисунок 12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 rot="240000">
            <a:off x="7028071" y="3871102"/>
            <a:ext cx="2016536" cy="2920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Рисунок 14" descr="Рисунок 1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98096" y="1624856"/>
            <a:ext cx="2845904" cy="3645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Рисунок 15" descr="Рисунок 1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1624856"/>
            <a:ext cx="6588225" cy="26215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Рисунок 16" descr="Рисунок 16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rot="21420000">
            <a:off x="240528" y="4213998"/>
            <a:ext cx="3995939" cy="2436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Рисунок 17" descr="Рисунок 17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 rot="360000">
            <a:off x="4267189" y="4247053"/>
            <a:ext cx="2736305" cy="2577888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TextBox 27"/>
          <p:cNvSpPr txBox="1"/>
          <p:nvPr/>
        </p:nvSpPr>
        <p:spPr>
          <a:xfrm>
            <a:off x="2195735" y="986211"/>
            <a:ext cx="5328594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006600"/>
                </a:solidFill>
              </a:defRPr>
            </a:lvl1pPr>
          </a:lstStyle>
          <a:p>
            <a:r>
              <a:t>Діючі проекти стипендіатів: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462</Words>
  <Application>Microsoft Office PowerPoint</Application>
  <PresentationFormat>Экран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Nadya Vatulyova</dc:creator>
  <cp:lastModifiedBy>evmischenko</cp:lastModifiedBy>
  <cp:revision>10</cp:revision>
  <dcterms:modified xsi:type="dcterms:W3CDTF">2017-09-26T09:55:07Z</dcterms:modified>
</cp:coreProperties>
</file>